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6" r:id="rId1"/>
  </p:sldMasterIdLst>
  <p:notesMasterIdLst>
    <p:notesMasterId r:id="rId41"/>
  </p:notesMasterIdLst>
  <p:handoutMasterIdLst>
    <p:handoutMasterId r:id="rId42"/>
  </p:handoutMasterIdLst>
  <p:sldIdLst>
    <p:sldId id="256" r:id="rId2"/>
    <p:sldId id="285" r:id="rId3"/>
    <p:sldId id="286" r:id="rId4"/>
    <p:sldId id="287" r:id="rId5"/>
    <p:sldId id="288" r:id="rId6"/>
    <p:sldId id="289" r:id="rId7"/>
    <p:sldId id="290" r:id="rId8"/>
    <p:sldId id="291" r:id="rId9"/>
    <p:sldId id="292" r:id="rId10"/>
    <p:sldId id="294" r:id="rId11"/>
    <p:sldId id="261" r:id="rId12"/>
    <p:sldId id="263" r:id="rId13"/>
    <p:sldId id="262" r:id="rId14"/>
    <p:sldId id="264" r:id="rId15"/>
    <p:sldId id="265" r:id="rId16"/>
    <p:sldId id="295" r:id="rId17"/>
    <p:sldId id="266" r:id="rId18"/>
    <p:sldId id="267" r:id="rId19"/>
    <p:sldId id="268" r:id="rId20"/>
    <p:sldId id="269" r:id="rId21"/>
    <p:sldId id="272" r:id="rId22"/>
    <p:sldId id="270" r:id="rId23"/>
    <p:sldId id="271" r:id="rId24"/>
    <p:sldId id="273" r:id="rId25"/>
    <p:sldId id="274" r:id="rId26"/>
    <p:sldId id="275" r:id="rId27"/>
    <p:sldId id="276" r:id="rId28"/>
    <p:sldId id="277" r:id="rId29"/>
    <p:sldId id="278" r:id="rId30"/>
    <p:sldId id="279" r:id="rId31"/>
    <p:sldId id="280" r:id="rId32"/>
    <p:sldId id="257" r:id="rId33"/>
    <p:sldId id="258" r:id="rId34"/>
    <p:sldId id="296" r:id="rId35"/>
    <p:sldId id="281" r:id="rId36"/>
    <p:sldId id="283" r:id="rId37"/>
    <p:sldId id="284" r:id="rId38"/>
    <p:sldId id="282" r:id="rId39"/>
    <p:sldId id="260" r:id="rId40"/>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7" pos="2880">
          <p15:clr>
            <a:srgbClr val="A4A3A4"/>
          </p15:clr>
        </p15:guide>
        <p15:guide id="8" orient="horz" pos="162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00"/>
    <a:srgbClr val="F8F8F8"/>
    <a:srgbClr val="EAEAEA"/>
    <a:srgbClr val="DDDDDD"/>
    <a:srgbClr val="002D4D"/>
    <a:srgbClr val="1A5D91"/>
    <a:srgbClr val="162852"/>
    <a:srgbClr val="FF8248"/>
    <a:srgbClr val="0D84B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138" autoAdjust="0"/>
    <p:restoredTop sz="86393" autoAdjust="0"/>
  </p:normalViewPr>
  <p:slideViewPr>
    <p:cSldViewPr snapToObjects="1">
      <p:cViewPr varScale="1">
        <p:scale>
          <a:sx n="150" d="100"/>
          <a:sy n="150" d="100"/>
        </p:scale>
        <p:origin x="168" y="256"/>
      </p:cViewPr>
      <p:guideLst>
        <p:guide pos="2880"/>
        <p:guide orient="horz" pos="162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Objects="1" showGuides="1">
      <p:cViewPr varScale="1">
        <p:scale>
          <a:sx n="150" d="100"/>
          <a:sy n="150" d="100"/>
        </p:scale>
        <p:origin x="5120" y="1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BE6C951-002B-7745-B3AF-C7DA5B6CF4B6}" type="datetimeFigureOut">
              <a:rPr lang="en-US" smtClean="0"/>
              <a:t>11/16/2023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A810C67-F21E-5C4A-AC5E-B74249DC006E}" type="slidenum">
              <a:rPr lang="en-US" smtClean="0"/>
              <a:t>‹#›</a:t>
            </a:fld>
            <a:endParaRPr lang="en-US"/>
          </a:p>
        </p:txBody>
      </p:sp>
    </p:spTree>
    <p:extLst>
      <p:ext uri="{BB962C8B-B14F-4D97-AF65-F5344CB8AC3E}">
        <p14:creationId xmlns:p14="http://schemas.microsoft.com/office/powerpoint/2010/main" val="1548273320"/>
      </p:ext>
    </p:extLst>
  </p:cSld>
  <p:clrMap bg1="lt1" tx1="dk1" bg2="lt2" tx2="dk2" accent1="accent1" accent2="accent2" accent3="accent3" accent4="accent4" accent5="accent5" accent6="accent6" hlink="hlink" folHlink="folHlink"/>
</p:handoutMaster>
</file>

<file path=ppt/media/image10.jpg>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jpg>
</file>

<file path=ppt/media/image21.tiff>
</file>

<file path=ppt/media/image22.png>
</file>

<file path=ppt/media/image2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sidhuvu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sv-SE"/>
          </a:p>
        </p:txBody>
      </p:sp>
      <p:sp>
        <p:nvSpPr>
          <p:cNvPr id="3" name="Platshållare fö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B48816-6E3A-49F8-9217-807953E148F2}" type="datetimeFigureOut">
              <a:rPr lang="sv-SE" smtClean="0"/>
              <a:t>2023-11-16</a:t>
            </a:fld>
            <a:endParaRPr lang="sv-SE"/>
          </a:p>
        </p:txBody>
      </p:sp>
      <p:sp>
        <p:nvSpPr>
          <p:cNvPr id="4" name="Platshållare för bildobjekt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sv-SE"/>
          </a:p>
        </p:txBody>
      </p:sp>
      <p:sp>
        <p:nvSpPr>
          <p:cNvPr id="5" name="Platshållare för anteckninga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6" name="Platshållare för sidfo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sv-SE"/>
          </a:p>
        </p:txBody>
      </p:sp>
      <p:sp>
        <p:nvSpPr>
          <p:cNvPr id="7" name="Platshållare för bild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0EC25D-1B13-4680-A11A-83874F706E3A}" type="slidenum">
              <a:rPr lang="sv-SE" smtClean="0"/>
              <a:t>‹#›</a:t>
            </a:fld>
            <a:endParaRPr lang="sv-SE"/>
          </a:p>
        </p:txBody>
      </p:sp>
    </p:spTree>
    <p:extLst>
      <p:ext uri="{BB962C8B-B14F-4D97-AF65-F5344CB8AC3E}">
        <p14:creationId xmlns:p14="http://schemas.microsoft.com/office/powerpoint/2010/main" val="3377734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10"/>
          </p:nvPr>
        </p:nvSpPr>
        <p:spPr/>
        <p:txBody>
          <a:bodyPr/>
          <a:lstStyle/>
          <a:p>
            <a:fld id="{7F0EC25D-1B13-4680-A11A-83874F706E3A}" type="slidenum">
              <a:rPr lang="sv-SE" smtClean="0"/>
              <a:t>1</a:t>
            </a:fld>
            <a:endParaRPr lang="sv-SE"/>
          </a:p>
        </p:txBody>
      </p:sp>
    </p:spTree>
    <p:extLst>
      <p:ext uri="{BB962C8B-B14F-4D97-AF65-F5344CB8AC3E}">
        <p14:creationId xmlns:p14="http://schemas.microsoft.com/office/powerpoint/2010/main" val="1743838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E" dirty="0"/>
              <a:t>Automated accounts are used to alter political debate online</a:t>
            </a:r>
          </a:p>
          <a:p>
            <a:r>
              <a:rPr lang="en-SE" dirty="0"/>
              <a:t>Lies and extremist groups are spread through the platform and gains followers</a:t>
            </a:r>
          </a:p>
          <a:p>
            <a:r>
              <a:rPr lang="en-SE" dirty="0"/>
              <a:t>Personal data is mined and used for targeted messages</a:t>
            </a:r>
          </a:p>
        </p:txBody>
      </p:sp>
      <p:sp>
        <p:nvSpPr>
          <p:cNvPr id="4" name="Slide Number Placeholder 3"/>
          <p:cNvSpPr>
            <a:spLocks noGrp="1"/>
          </p:cNvSpPr>
          <p:nvPr>
            <p:ph type="sldNum" sz="quarter" idx="5"/>
          </p:nvPr>
        </p:nvSpPr>
        <p:spPr/>
        <p:txBody>
          <a:bodyPr/>
          <a:lstStyle/>
          <a:p>
            <a:fld id="{7F0EC25D-1B13-4680-A11A-83874F706E3A}" type="slidenum">
              <a:rPr lang="sv-SE" smtClean="0"/>
              <a:t>7</a:t>
            </a:fld>
            <a:endParaRPr lang="sv-SE"/>
          </a:p>
        </p:txBody>
      </p:sp>
    </p:spTree>
    <p:extLst>
      <p:ext uri="{BB962C8B-B14F-4D97-AF65-F5344CB8AC3E}">
        <p14:creationId xmlns:p14="http://schemas.microsoft.com/office/powerpoint/2010/main" val="706309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7F0EC25D-1B13-4680-A11A-83874F706E3A}" type="slidenum">
              <a:rPr lang="sv-SE" smtClean="0"/>
              <a:t>13</a:t>
            </a:fld>
            <a:endParaRPr lang="sv-SE"/>
          </a:p>
        </p:txBody>
      </p:sp>
    </p:spTree>
    <p:extLst>
      <p:ext uri="{BB962C8B-B14F-4D97-AF65-F5344CB8AC3E}">
        <p14:creationId xmlns:p14="http://schemas.microsoft.com/office/powerpoint/2010/main" val="13214368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7F0EC25D-1B13-4680-A11A-83874F706E3A}" type="slidenum">
              <a:rPr lang="sv-SE" smtClean="0"/>
              <a:t>15</a:t>
            </a:fld>
            <a:endParaRPr lang="sv-SE"/>
          </a:p>
        </p:txBody>
      </p:sp>
    </p:spTree>
    <p:extLst>
      <p:ext uri="{BB962C8B-B14F-4D97-AF65-F5344CB8AC3E}">
        <p14:creationId xmlns:p14="http://schemas.microsoft.com/office/powerpoint/2010/main" val="40242577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E" dirty="0"/>
              <a:t>Sustainability Reference Model (Excerpt)</a:t>
            </a:r>
          </a:p>
        </p:txBody>
      </p:sp>
      <p:sp>
        <p:nvSpPr>
          <p:cNvPr id="4" name="Slide Number Placeholder 3"/>
          <p:cNvSpPr>
            <a:spLocks noGrp="1"/>
          </p:cNvSpPr>
          <p:nvPr>
            <p:ph type="sldNum" sz="quarter" idx="5"/>
          </p:nvPr>
        </p:nvSpPr>
        <p:spPr/>
        <p:txBody>
          <a:bodyPr/>
          <a:lstStyle/>
          <a:p>
            <a:fld id="{7F0EC25D-1B13-4680-A11A-83874F706E3A}" type="slidenum">
              <a:rPr lang="sv-SE" smtClean="0"/>
              <a:t>26</a:t>
            </a:fld>
            <a:endParaRPr lang="sv-SE"/>
          </a:p>
        </p:txBody>
      </p:sp>
    </p:spTree>
    <p:extLst>
      <p:ext uri="{BB962C8B-B14F-4D97-AF65-F5344CB8AC3E}">
        <p14:creationId xmlns:p14="http://schemas.microsoft.com/office/powerpoint/2010/main" val="1463074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v-SE" sz="1200" dirty="0" err="1"/>
              <a:t>Penzenstadler</a:t>
            </a:r>
            <a:r>
              <a:rPr lang="sv-SE" sz="1200" dirty="0"/>
              <a:t>, Birgit &amp; </a:t>
            </a:r>
            <a:r>
              <a:rPr lang="sv-SE" sz="1200" dirty="0" err="1"/>
              <a:t>Raturi</a:t>
            </a:r>
            <a:r>
              <a:rPr lang="sv-SE" sz="1200" dirty="0"/>
              <a:t>, </a:t>
            </a:r>
            <a:r>
              <a:rPr lang="sv-SE" sz="1200" dirty="0" err="1"/>
              <a:t>Ankita</a:t>
            </a:r>
            <a:r>
              <a:rPr lang="sv-SE" sz="1200" dirty="0"/>
              <a:t> &amp; Richardson, Debra &amp; </a:t>
            </a:r>
            <a:r>
              <a:rPr lang="sv-SE" sz="1200" dirty="0" err="1"/>
              <a:t>Tomlinson</a:t>
            </a:r>
            <a:r>
              <a:rPr lang="sv-SE" sz="1200" dirty="0"/>
              <a:t>, Bill. (2014). </a:t>
            </a:r>
            <a:br>
              <a:rPr lang="sv-SE" sz="1200" dirty="0"/>
            </a:br>
            <a:r>
              <a:rPr lang="sv-SE" sz="1200" dirty="0" err="1"/>
              <a:t>Safety</a:t>
            </a:r>
            <a:r>
              <a:rPr lang="sv-SE" sz="1200" dirty="0"/>
              <a:t>, </a:t>
            </a:r>
            <a:r>
              <a:rPr lang="sv-SE" sz="1200" dirty="0" err="1"/>
              <a:t>Security</a:t>
            </a:r>
            <a:r>
              <a:rPr lang="sv-SE" sz="1200" dirty="0"/>
              <a:t>, </a:t>
            </a:r>
            <a:r>
              <a:rPr lang="sv-SE" sz="1200" dirty="0" err="1"/>
              <a:t>Now</a:t>
            </a:r>
            <a:r>
              <a:rPr lang="sv-SE" sz="1200" dirty="0"/>
              <a:t> </a:t>
            </a:r>
            <a:r>
              <a:rPr lang="sv-SE" sz="1200" dirty="0" err="1"/>
              <a:t>Sustainability</a:t>
            </a:r>
            <a:r>
              <a:rPr lang="sv-SE" sz="1200" dirty="0"/>
              <a:t>: The </a:t>
            </a:r>
            <a:r>
              <a:rPr lang="sv-SE" sz="1200" dirty="0" err="1"/>
              <a:t>Nonfunctional</a:t>
            </a:r>
            <a:r>
              <a:rPr lang="sv-SE" sz="1200" dirty="0"/>
              <a:t> </a:t>
            </a:r>
            <a:r>
              <a:rPr lang="sv-SE" sz="1200" dirty="0" err="1"/>
              <a:t>Requirement</a:t>
            </a:r>
            <a:r>
              <a:rPr lang="sv-SE" sz="1200" dirty="0"/>
              <a:t> for the 21st Century. </a:t>
            </a:r>
            <a:br>
              <a:rPr lang="sv-SE" sz="1200" dirty="0"/>
            </a:br>
            <a:r>
              <a:rPr lang="sv-SE" sz="1200" dirty="0"/>
              <a:t>Software, IEEE. 31. 40-47. 10.1109/MS.2014.22. </a:t>
            </a:r>
          </a:p>
          <a:p>
            <a:endParaRPr lang="sv-SE" dirty="0"/>
          </a:p>
          <a:p>
            <a:r>
              <a:rPr lang="sv-SE" dirty="0"/>
              <a:t>https://www.sustainabilitydesign.org/karlskrona-manifesto/</a:t>
            </a:r>
          </a:p>
        </p:txBody>
      </p:sp>
      <p:sp>
        <p:nvSpPr>
          <p:cNvPr id="4" name="Platshållare för bildnummer 3"/>
          <p:cNvSpPr>
            <a:spLocks noGrp="1"/>
          </p:cNvSpPr>
          <p:nvPr>
            <p:ph type="sldNum" sz="quarter" idx="5"/>
          </p:nvPr>
        </p:nvSpPr>
        <p:spPr/>
        <p:txBody>
          <a:bodyPr/>
          <a:lstStyle/>
          <a:p>
            <a:fld id="{7F0EC25D-1B13-4680-A11A-83874F706E3A}" type="slidenum">
              <a:rPr lang="sv-SE" smtClean="0"/>
              <a:t>32</a:t>
            </a:fld>
            <a:endParaRPr lang="sv-SE"/>
          </a:p>
        </p:txBody>
      </p:sp>
    </p:spTree>
    <p:extLst>
      <p:ext uri="{BB962C8B-B14F-4D97-AF65-F5344CB8AC3E}">
        <p14:creationId xmlns:p14="http://schemas.microsoft.com/office/powerpoint/2010/main" val="17437864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a:t>
            </a:r>
            <a:r>
              <a:rPr lang="en-SE" dirty="0"/>
              <a:t>entrification - </a:t>
            </a:r>
            <a:r>
              <a:rPr lang="en-GB" sz="1200" b="0" i="0" kern="1200" dirty="0">
                <a:solidFill>
                  <a:schemeClr val="tx1"/>
                </a:solidFill>
                <a:effectLst/>
                <a:latin typeface="+mn-lt"/>
                <a:ea typeface="+mn-ea"/>
                <a:cs typeface="+mn-cs"/>
              </a:rPr>
              <a:t>the process whereby the character of a poor urban area is changed by wealthier people moving in, improving housing, and attracting new businesses, often displacing current inhabitants in the process</a:t>
            </a:r>
            <a:endParaRPr lang="en-SE" dirty="0"/>
          </a:p>
        </p:txBody>
      </p:sp>
      <p:sp>
        <p:nvSpPr>
          <p:cNvPr id="4" name="Slide Number Placeholder 3"/>
          <p:cNvSpPr>
            <a:spLocks noGrp="1"/>
          </p:cNvSpPr>
          <p:nvPr>
            <p:ph type="sldNum" sz="quarter" idx="5"/>
          </p:nvPr>
        </p:nvSpPr>
        <p:spPr/>
        <p:txBody>
          <a:bodyPr/>
          <a:lstStyle/>
          <a:p>
            <a:fld id="{7F0EC25D-1B13-4680-A11A-83874F706E3A}" type="slidenum">
              <a:rPr lang="sv-SE" smtClean="0"/>
              <a:t>34</a:t>
            </a:fld>
            <a:endParaRPr lang="sv-SE"/>
          </a:p>
        </p:txBody>
      </p:sp>
    </p:spTree>
    <p:extLst>
      <p:ext uri="{BB962C8B-B14F-4D97-AF65-F5344CB8AC3E}">
        <p14:creationId xmlns:p14="http://schemas.microsoft.com/office/powerpoint/2010/main" val="10534494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a:effectLst/>
              </a:rPr>
              <a:t>Finnish service similar to 1177? The prescriber prescribes and signs all prescriptions electronically. You can get the prescription patient information sheet on paper, where you can see the names of the medicines and the dosing instructions. You can view your own recipe information in My Home.</a:t>
            </a:r>
          </a:p>
        </p:txBody>
      </p:sp>
      <p:sp>
        <p:nvSpPr>
          <p:cNvPr id="4" name="Slide Number Placeholder 3"/>
          <p:cNvSpPr>
            <a:spLocks noGrp="1"/>
          </p:cNvSpPr>
          <p:nvPr>
            <p:ph type="sldNum" sz="quarter" idx="5"/>
          </p:nvPr>
        </p:nvSpPr>
        <p:spPr/>
        <p:txBody>
          <a:bodyPr/>
          <a:lstStyle/>
          <a:p>
            <a:fld id="{7F0EC25D-1B13-4680-A11A-83874F706E3A}" type="slidenum">
              <a:rPr lang="sv-SE" smtClean="0"/>
              <a:t>36</a:t>
            </a:fld>
            <a:endParaRPr lang="sv-SE"/>
          </a:p>
        </p:txBody>
      </p:sp>
    </p:spTree>
    <p:extLst>
      <p:ext uri="{BB962C8B-B14F-4D97-AF65-F5344CB8AC3E}">
        <p14:creationId xmlns:p14="http://schemas.microsoft.com/office/powerpoint/2010/main" val="41852964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Rubrikbild">
    <p:spTree>
      <p:nvGrpSpPr>
        <p:cNvPr id="1" name=""/>
        <p:cNvGrpSpPr/>
        <p:nvPr/>
      </p:nvGrpSpPr>
      <p:grpSpPr>
        <a:xfrm>
          <a:off x="0" y="0"/>
          <a:ext cx="0" cy="0"/>
          <a:chOff x="0" y="0"/>
          <a:chExt cx="0" cy="0"/>
        </a:xfrm>
      </p:grpSpPr>
      <p:sp>
        <p:nvSpPr>
          <p:cNvPr id="4" name="Rectangle 3"/>
          <p:cNvSpPr/>
          <p:nvPr userDrawn="1"/>
        </p:nvSpPr>
        <p:spPr>
          <a:xfrm>
            <a:off x="179513" y="157010"/>
            <a:ext cx="8784976" cy="4820173"/>
          </a:xfrm>
          <a:prstGeom prst="rect">
            <a:avLst/>
          </a:prstGeom>
          <a:blipFill dpi="0" rotWithShape="1">
            <a:blip r:embed="rId2">
              <a:alphaModFix amt="99000"/>
            </a:blip>
            <a:srcRect/>
            <a:stretch>
              <a:fillRect b="-40000"/>
            </a:stretch>
          </a:blip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685800" y="1703036"/>
            <a:ext cx="7772400" cy="530227"/>
          </a:xfrm>
          <a:prstGeom prst="rect">
            <a:avLst/>
          </a:prstGeom>
        </p:spPr>
        <p:txBody>
          <a:bodyPr/>
          <a:lstStyle>
            <a:lvl1pPr>
              <a:defRPr cap="all" baseline="0">
                <a:solidFill>
                  <a:schemeClr val="bg1"/>
                </a:solidFill>
              </a:defRPr>
            </a:lvl1pPr>
          </a:lstStyle>
          <a:p>
            <a:r>
              <a:rPr lang="en-GB" noProof="0" dirty="0"/>
              <a:t>TITLE</a:t>
            </a:r>
          </a:p>
        </p:txBody>
      </p:sp>
      <p:sp>
        <p:nvSpPr>
          <p:cNvPr id="3" name="Subtitle 2"/>
          <p:cNvSpPr>
            <a:spLocks noGrp="1"/>
          </p:cNvSpPr>
          <p:nvPr>
            <p:ph type="subTitle" idx="1" hasCustomPrompt="1"/>
          </p:nvPr>
        </p:nvSpPr>
        <p:spPr>
          <a:xfrm>
            <a:off x="1371600" y="2319482"/>
            <a:ext cx="6400800" cy="1314450"/>
          </a:xfrm>
        </p:spPr>
        <p:txBody>
          <a:bodyPr/>
          <a:lstStyle>
            <a:lvl1pPr marL="0" indent="0" algn="ctr">
              <a:buNone/>
              <a:defRPr sz="24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noProof="0" dirty="0"/>
              <a:t>Subtitle</a:t>
            </a:r>
          </a:p>
          <a:p>
            <a:r>
              <a:rPr lang="en-GB" sz="1800" noProof="0" dirty="0"/>
              <a:t>Name</a:t>
            </a:r>
          </a:p>
          <a:p>
            <a:r>
              <a:rPr lang="en-GB" sz="1800" noProof="0" dirty="0"/>
              <a:t>date</a:t>
            </a:r>
          </a:p>
        </p:txBody>
      </p:sp>
      <p:sp>
        <p:nvSpPr>
          <p:cNvPr id="7" name="Subtitle 2"/>
          <p:cNvSpPr txBox="1">
            <a:spLocks/>
          </p:cNvSpPr>
          <p:nvPr userDrawn="1"/>
        </p:nvSpPr>
        <p:spPr bwMode="auto">
          <a:xfrm>
            <a:off x="221383" y="236337"/>
            <a:ext cx="2160240" cy="253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0" indent="0" algn="ctr" defTabSz="457200" rtl="0" eaLnBrk="1" fontAlgn="base" hangingPunct="1">
              <a:spcBef>
                <a:spcPct val="20000"/>
              </a:spcBef>
              <a:spcAft>
                <a:spcPct val="0"/>
              </a:spcAft>
              <a:buFont typeface="Wingdings" panose="05000000000000000000" pitchFamily="2" charset="2"/>
              <a:buNone/>
              <a:defRPr sz="2200" kern="1200">
                <a:solidFill>
                  <a:schemeClr val="bg1"/>
                </a:solidFill>
                <a:latin typeface="Arial"/>
                <a:ea typeface="ＭＳ Ｐゴシック" charset="0"/>
                <a:cs typeface="Arial"/>
              </a:defRPr>
            </a:lvl1pPr>
            <a:lvl2pPr marL="457200" indent="0" algn="ctr" defTabSz="457200" rtl="0" eaLnBrk="1" fontAlgn="base" hangingPunct="1">
              <a:spcBef>
                <a:spcPct val="20000"/>
              </a:spcBef>
              <a:spcAft>
                <a:spcPct val="0"/>
              </a:spcAft>
              <a:buFont typeface="Arial" charset="0"/>
              <a:buNone/>
              <a:defRPr sz="2000" kern="1200">
                <a:solidFill>
                  <a:schemeClr val="tx1">
                    <a:tint val="75000"/>
                  </a:schemeClr>
                </a:solidFill>
                <a:latin typeface="Arial"/>
                <a:ea typeface="ＭＳ Ｐゴシック" charset="0"/>
                <a:cs typeface="Arial"/>
              </a:defRPr>
            </a:lvl2pPr>
            <a:lvl3pPr marL="914400" indent="0" algn="ctr" defTabSz="457200" rtl="0" eaLnBrk="1" fontAlgn="base" hangingPunct="1">
              <a:spcBef>
                <a:spcPct val="20000"/>
              </a:spcBef>
              <a:spcAft>
                <a:spcPct val="0"/>
              </a:spcAft>
              <a:buFont typeface="Arial" charset="0"/>
              <a:buNone/>
              <a:defRPr sz="1800" kern="1200">
                <a:solidFill>
                  <a:schemeClr val="tx1">
                    <a:tint val="75000"/>
                  </a:schemeClr>
                </a:solidFill>
                <a:latin typeface="Arial"/>
                <a:ea typeface="ＭＳ Ｐゴシック" charset="0"/>
                <a:cs typeface="Arial"/>
              </a:defRPr>
            </a:lvl3pPr>
            <a:lvl4pPr marL="1371600" indent="0" algn="ctr" defTabSz="457200" rtl="0" eaLnBrk="1" fontAlgn="base" hangingPunct="1">
              <a:spcBef>
                <a:spcPct val="20000"/>
              </a:spcBef>
              <a:spcAft>
                <a:spcPct val="0"/>
              </a:spcAft>
              <a:buFont typeface="Arial" charset="0"/>
              <a:buNone/>
              <a:defRPr sz="1600" kern="1200">
                <a:solidFill>
                  <a:schemeClr val="tx1">
                    <a:tint val="75000"/>
                  </a:schemeClr>
                </a:solidFill>
                <a:latin typeface="Arial"/>
                <a:ea typeface="ＭＳ Ｐゴシック" charset="0"/>
                <a:cs typeface="Arial"/>
              </a:defRPr>
            </a:lvl4pPr>
            <a:lvl5pPr marL="1828800" indent="0" algn="ctr" defTabSz="457200" rtl="0" eaLnBrk="1" fontAlgn="base" hangingPunct="1">
              <a:spcBef>
                <a:spcPct val="20000"/>
              </a:spcBef>
              <a:spcAft>
                <a:spcPct val="0"/>
              </a:spcAft>
              <a:buFont typeface="Arial" charset="0"/>
              <a:buNone/>
              <a:defRPr sz="1600" kern="1200">
                <a:solidFill>
                  <a:schemeClr val="tx1">
                    <a:tint val="75000"/>
                  </a:schemeClr>
                </a:solidFill>
                <a:latin typeface="Arial"/>
                <a:ea typeface="ＭＳ Ｐゴシック" charset="0"/>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sv-SE" sz="800" b="0" spc="600" dirty="0"/>
              <a:t>TEACHING</a:t>
            </a:r>
            <a:endParaRPr lang="en-US" sz="800" b="0" spc="600"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753382" y="3720151"/>
            <a:ext cx="2038035" cy="1004249"/>
          </a:xfrm>
          <a:prstGeom prst="rect">
            <a:avLst/>
          </a:prstGeom>
        </p:spPr>
      </p:pic>
    </p:spTree>
    <p:extLst>
      <p:ext uri="{BB962C8B-B14F-4D97-AF65-F5344CB8AC3E}">
        <p14:creationId xmlns:p14="http://schemas.microsoft.com/office/powerpoint/2010/main" val="2378280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ubrik och innehåll">
    <p:spTree>
      <p:nvGrpSpPr>
        <p:cNvPr id="1" name=""/>
        <p:cNvGrpSpPr/>
        <p:nvPr/>
      </p:nvGrpSpPr>
      <p:grpSpPr>
        <a:xfrm>
          <a:off x="0" y="0"/>
          <a:ext cx="0" cy="0"/>
          <a:chOff x="0" y="0"/>
          <a:chExt cx="0" cy="0"/>
        </a:xfrm>
      </p:grpSpPr>
      <p:sp>
        <p:nvSpPr>
          <p:cNvPr id="6" name="Title Placeholder 3"/>
          <p:cNvSpPr>
            <a:spLocks noGrp="1"/>
          </p:cNvSpPr>
          <p:nvPr>
            <p:ph type="title" hasCustomPrompt="1"/>
          </p:nvPr>
        </p:nvSpPr>
        <p:spPr>
          <a:xfrm>
            <a:off x="323850" y="180000"/>
            <a:ext cx="8496300" cy="904799"/>
          </a:xfrm>
          <a:prstGeom prst="rect">
            <a:avLst/>
          </a:prstGeom>
        </p:spPr>
        <p:txBody>
          <a:bodyPr vert="horz" lIns="91440" tIns="45720" rIns="91440" bIns="45720" rtlCol="0" anchor="ctr">
            <a:normAutofit/>
          </a:bodyPr>
          <a:lstStyle>
            <a:lvl1pPr>
              <a:defRPr baseline="0"/>
            </a:lvl1pPr>
          </a:lstStyle>
          <a:p>
            <a:r>
              <a:rPr lang="en-GB" noProof="0" dirty="0"/>
              <a:t>Click here to add title</a:t>
            </a:r>
          </a:p>
        </p:txBody>
      </p:sp>
      <p:sp>
        <p:nvSpPr>
          <p:cNvPr id="11" name="Content Placeholder 2"/>
          <p:cNvSpPr>
            <a:spLocks noGrp="1"/>
          </p:cNvSpPr>
          <p:nvPr>
            <p:ph sz="half" idx="1" hasCustomPrompt="1"/>
          </p:nvPr>
        </p:nvSpPr>
        <p:spPr>
          <a:xfrm>
            <a:off x="324000" y="1080000"/>
            <a:ext cx="8482872" cy="291512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defRPr lang="sv-SE" dirty="0" smtClean="0"/>
            </a:lvl1pPr>
            <a:lvl2pPr>
              <a:defRPr lang="sv-SE" dirty="0" smtClean="0"/>
            </a:lvl2pPr>
            <a:lvl3pPr>
              <a:defRPr lang="sv-SE" dirty="0" smtClean="0"/>
            </a:lvl3pPr>
            <a:lvl4pPr>
              <a:defRPr lang="sv-SE" dirty="0" smtClean="0"/>
            </a:lvl4pPr>
            <a:lvl5pPr>
              <a:defRPr lang="en-US" dirty="0"/>
            </a:lvl5pPr>
          </a:lstStyle>
          <a:p>
            <a:pPr lvl="0"/>
            <a:r>
              <a:rPr lang="en-GB" noProof="0" dirty="0"/>
              <a:t>Click here to change format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Tree>
    <p:extLst>
      <p:ext uri="{BB962C8B-B14F-4D97-AF65-F5344CB8AC3E}">
        <p14:creationId xmlns:p14="http://schemas.microsoft.com/office/powerpoint/2010/main" val="251640355"/>
      </p:ext>
    </p:extLst>
  </p:cSld>
  <p:clrMapOvr>
    <a:masterClrMapping/>
  </p:clrMapOvr>
  <p:extLst>
    <p:ext uri="{DCECCB84-F9BA-43D5-87BE-67443E8EF086}">
      <p15:sldGuideLst xmlns:p15="http://schemas.microsoft.com/office/powerpoint/2012/main">
        <p15:guide id="1" pos="204" userDrawn="1">
          <p15:clr>
            <a:srgbClr val="FBAE40"/>
          </p15:clr>
        </p15:guide>
        <p15:guide id="2" pos="555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vå innehållsdelar">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24000" y="1080000"/>
            <a:ext cx="4176000" cy="2880000"/>
          </a:xfrm>
        </p:spPr>
        <p:txBody>
          <a:bodyPr/>
          <a:lstStyle>
            <a:lvl1pPr>
              <a:defRPr sz="22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GB" noProof="0" dirty="0"/>
              <a:t>Click here to change format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4" name="Content Placeholder 3"/>
          <p:cNvSpPr>
            <a:spLocks noGrp="1"/>
          </p:cNvSpPr>
          <p:nvPr>
            <p:ph sz="half" idx="2" hasCustomPrompt="1"/>
          </p:nvPr>
        </p:nvSpPr>
        <p:spPr>
          <a:xfrm>
            <a:off x="4644008" y="1080000"/>
            <a:ext cx="4176464" cy="2880000"/>
          </a:xfrm>
        </p:spPr>
        <p:txBody>
          <a:bodyPr/>
          <a:lstStyle>
            <a:lvl1pPr>
              <a:defRPr sz="22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GB" noProof="0" dirty="0"/>
              <a:t>Click here to change format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8" name="Title Placeholder 3"/>
          <p:cNvSpPr>
            <a:spLocks noGrp="1"/>
          </p:cNvSpPr>
          <p:nvPr>
            <p:ph type="title" hasCustomPrompt="1"/>
          </p:nvPr>
        </p:nvSpPr>
        <p:spPr>
          <a:xfrm>
            <a:off x="324000" y="180000"/>
            <a:ext cx="8496944" cy="904799"/>
          </a:xfrm>
          <a:prstGeom prst="rect">
            <a:avLst/>
          </a:prstGeom>
        </p:spPr>
        <p:txBody>
          <a:bodyPr vert="horz" lIns="91440" tIns="45720" rIns="91440" bIns="45720" rtlCol="0" anchor="ctr">
            <a:normAutofit/>
          </a:bodyPr>
          <a:lstStyle/>
          <a:p>
            <a:r>
              <a:rPr lang="en-GB" noProof="0" dirty="0"/>
              <a:t>Click here to add title</a:t>
            </a:r>
          </a:p>
        </p:txBody>
      </p:sp>
    </p:spTree>
    <p:extLst>
      <p:ext uri="{BB962C8B-B14F-4D97-AF65-F5344CB8AC3E}">
        <p14:creationId xmlns:p14="http://schemas.microsoft.com/office/powerpoint/2010/main" val="1027562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n bild och innehåll">
    <p:spTree>
      <p:nvGrpSpPr>
        <p:cNvPr id="1" name=""/>
        <p:cNvGrpSpPr/>
        <p:nvPr/>
      </p:nvGrpSpPr>
      <p:grpSpPr>
        <a:xfrm>
          <a:off x="0" y="0"/>
          <a:ext cx="0" cy="0"/>
          <a:chOff x="0" y="0"/>
          <a:chExt cx="0" cy="0"/>
        </a:xfrm>
      </p:grpSpPr>
      <p:sp>
        <p:nvSpPr>
          <p:cNvPr id="6" name="Content Placeholder 5"/>
          <p:cNvSpPr>
            <a:spLocks noGrp="1"/>
          </p:cNvSpPr>
          <p:nvPr>
            <p:ph sz="quarter" idx="4" hasCustomPrompt="1"/>
          </p:nvPr>
        </p:nvSpPr>
        <p:spPr>
          <a:xfrm>
            <a:off x="4645026" y="1347614"/>
            <a:ext cx="4041775" cy="2664296"/>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noProof="0" dirty="0"/>
              <a:t>Click here to change format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8" name="Platshållare för bild 5"/>
          <p:cNvSpPr>
            <a:spLocks noGrp="1"/>
          </p:cNvSpPr>
          <p:nvPr>
            <p:ph type="pic" sz="quarter" idx="10" hasCustomPrompt="1"/>
          </p:nvPr>
        </p:nvSpPr>
        <p:spPr>
          <a:xfrm>
            <a:off x="184150" y="168274"/>
            <a:ext cx="4105275" cy="4778375"/>
          </a:xfrm>
        </p:spPr>
        <p:txBody>
          <a:bodyPr tIns="720000" anchor="ctr" anchorCtr="1"/>
          <a:lstStyle>
            <a:lvl1pPr>
              <a:defRPr baseline="0"/>
            </a:lvl1pPr>
          </a:lstStyle>
          <a:p>
            <a:r>
              <a:rPr lang="en-GB" dirty="0"/>
              <a:t>Click here to </a:t>
            </a:r>
            <a:r>
              <a:rPr lang="en-GB" noProof="0" dirty="0"/>
              <a:t>add</a:t>
            </a:r>
            <a:r>
              <a:rPr lang="en-GB" dirty="0"/>
              <a:t> a picture</a:t>
            </a:r>
          </a:p>
        </p:txBody>
      </p:sp>
      <p:sp>
        <p:nvSpPr>
          <p:cNvPr id="16" name="Title 1"/>
          <p:cNvSpPr>
            <a:spLocks noGrp="1"/>
          </p:cNvSpPr>
          <p:nvPr>
            <p:ph type="title" hasCustomPrompt="1"/>
          </p:nvPr>
        </p:nvSpPr>
        <p:spPr>
          <a:xfrm>
            <a:off x="4648835" y="387734"/>
            <a:ext cx="4037966" cy="904799"/>
          </a:xfrm>
        </p:spPr>
        <p:txBody>
          <a:bodyPr/>
          <a:lstStyle>
            <a:lvl1pPr algn="l">
              <a:defRPr/>
            </a:lvl1pPr>
          </a:lstStyle>
          <a:p>
            <a:r>
              <a:rPr lang="en-GB" noProof="0" dirty="0"/>
              <a:t>Click here to add title</a:t>
            </a:r>
            <a:endParaRPr lang="en-US" dirty="0"/>
          </a:p>
        </p:txBody>
      </p:sp>
    </p:spTree>
  </p:cSld>
  <p:clrMapOvr>
    <a:masterClrMapping/>
  </p:clrMapOvr>
  <p:extLst>
    <p:ext uri="{DCECCB84-F9BA-43D5-87BE-67443E8EF086}">
      <p15:sldGuideLst xmlns:p15="http://schemas.microsoft.com/office/powerpoint/2012/main">
        <p15:guide id="2" pos="2925"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vå bilder och innehåll">
    <p:spTree>
      <p:nvGrpSpPr>
        <p:cNvPr id="1" name=""/>
        <p:cNvGrpSpPr/>
        <p:nvPr/>
      </p:nvGrpSpPr>
      <p:grpSpPr>
        <a:xfrm>
          <a:off x="0" y="0"/>
          <a:ext cx="0" cy="0"/>
          <a:chOff x="0" y="0"/>
          <a:chExt cx="0" cy="0"/>
        </a:xfrm>
      </p:grpSpPr>
      <p:sp>
        <p:nvSpPr>
          <p:cNvPr id="9" name="Platshållare för bild 5"/>
          <p:cNvSpPr>
            <a:spLocks noGrp="1"/>
          </p:cNvSpPr>
          <p:nvPr>
            <p:ph type="pic" sz="quarter" idx="11" hasCustomPrompt="1"/>
          </p:nvPr>
        </p:nvSpPr>
        <p:spPr>
          <a:xfrm>
            <a:off x="179512" y="2582898"/>
            <a:ext cx="4105151" cy="2362437"/>
          </a:xfrm>
        </p:spPr>
        <p:txBody>
          <a:bodyPr tIns="720000" anchor="ctr" anchorCtr="1"/>
          <a:lstStyle/>
          <a:p>
            <a:r>
              <a:rPr lang="en-GB" dirty="0"/>
              <a:t>Click here to </a:t>
            </a:r>
            <a:r>
              <a:rPr lang="en-GB" noProof="0" dirty="0"/>
              <a:t>add</a:t>
            </a:r>
            <a:r>
              <a:rPr lang="en-GB" dirty="0"/>
              <a:t> a picture</a:t>
            </a:r>
          </a:p>
        </p:txBody>
      </p:sp>
      <p:sp>
        <p:nvSpPr>
          <p:cNvPr id="11" name="Platshållare för bild 5"/>
          <p:cNvSpPr>
            <a:spLocks noGrp="1"/>
          </p:cNvSpPr>
          <p:nvPr>
            <p:ph type="pic" sz="quarter" idx="12" hasCustomPrompt="1"/>
          </p:nvPr>
        </p:nvSpPr>
        <p:spPr>
          <a:xfrm>
            <a:off x="179512" y="168118"/>
            <a:ext cx="4105151" cy="2414780"/>
          </a:xfrm>
        </p:spPr>
        <p:txBody>
          <a:bodyPr tIns="720000" anchor="ctr" anchorCtr="1"/>
          <a:lstStyle/>
          <a:p>
            <a:r>
              <a:rPr lang="en-GB" dirty="0"/>
              <a:t>Click here to </a:t>
            </a:r>
            <a:r>
              <a:rPr lang="en-GB" noProof="0" dirty="0"/>
              <a:t>add</a:t>
            </a:r>
            <a:r>
              <a:rPr lang="en-GB" dirty="0"/>
              <a:t> a picture</a:t>
            </a:r>
          </a:p>
        </p:txBody>
      </p:sp>
      <p:sp>
        <p:nvSpPr>
          <p:cNvPr id="14" name="Content Placeholder 5"/>
          <p:cNvSpPr>
            <a:spLocks noGrp="1"/>
          </p:cNvSpPr>
          <p:nvPr>
            <p:ph sz="quarter" idx="4" hasCustomPrompt="1"/>
          </p:nvPr>
        </p:nvSpPr>
        <p:spPr>
          <a:xfrm>
            <a:off x="4645026" y="1347614"/>
            <a:ext cx="4041775" cy="2664296"/>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noProof="0" dirty="0"/>
              <a:t>Click here to change format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2" name="Title 1"/>
          <p:cNvSpPr>
            <a:spLocks noGrp="1"/>
          </p:cNvSpPr>
          <p:nvPr>
            <p:ph type="title" hasCustomPrompt="1"/>
          </p:nvPr>
        </p:nvSpPr>
        <p:spPr>
          <a:xfrm>
            <a:off x="4648835" y="387734"/>
            <a:ext cx="4037966" cy="904799"/>
          </a:xfrm>
        </p:spPr>
        <p:txBody>
          <a:bodyPr/>
          <a:lstStyle>
            <a:lvl1pPr algn="l">
              <a:defRPr/>
            </a:lvl1pPr>
          </a:lstStyle>
          <a:p>
            <a:r>
              <a:rPr lang="en-GB" noProof="0" dirty="0"/>
              <a:t>Click here to add title</a:t>
            </a:r>
            <a:endParaRPr lang="en-US" dirty="0"/>
          </a:p>
        </p:txBody>
      </p:sp>
    </p:spTree>
  </p:cSld>
  <p:clrMapOvr>
    <a:masterClrMapping/>
  </p:clrMapOvr>
  <p:extLst>
    <p:ext uri="{DCECCB84-F9BA-43D5-87BE-67443E8EF086}">
      <p15:sldGuideLst xmlns:p15="http://schemas.microsoft.com/office/powerpoint/2012/main">
        <p15:guide id="2" pos="2925"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n stor bild och rubrik">
    <p:spTree>
      <p:nvGrpSpPr>
        <p:cNvPr id="1" name=""/>
        <p:cNvGrpSpPr/>
        <p:nvPr/>
      </p:nvGrpSpPr>
      <p:grpSpPr>
        <a:xfrm>
          <a:off x="0" y="0"/>
          <a:ext cx="0" cy="0"/>
          <a:chOff x="0" y="0"/>
          <a:chExt cx="0" cy="0"/>
        </a:xfrm>
      </p:grpSpPr>
      <p:sp>
        <p:nvSpPr>
          <p:cNvPr id="8" name="Platshållare för bild 5"/>
          <p:cNvSpPr>
            <a:spLocks noGrp="1"/>
          </p:cNvSpPr>
          <p:nvPr>
            <p:ph type="pic" sz="quarter" idx="10" hasCustomPrompt="1"/>
          </p:nvPr>
        </p:nvSpPr>
        <p:spPr>
          <a:xfrm>
            <a:off x="177421" y="167728"/>
            <a:ext cx="8787067" cy="4780286"/>
          </a:xfrm>
        </p:spPr>
        <p:txBody>
          <a:bodyPr tIns="720000" anchor="ctr" anchorCtr="1"/>
          <a:lstStyle/>
          <a:p>
            <a:r>
              <a:rPr lang="en-GB" dirty="0"/>
              <a:t>Click here to </a:t>
            </a:r>
            <a:r>
              <a:rPr lang="en-GB" noProof="0" dirty="0"/>
              <a:t>add</a:t>
            </a:r>
            <a:r>
              <a:rPr lang="en-GB" dirty="0"/>
              <a:t> a picture</a:t>
            </a:r>
          </a:p>
        </p:txBody>
      </p:sp>
      <p:sp>
        <p:nvSpPr>
          <p:cNvPr id="20" name="Title Placeholder 3"/>
          <p:cNvSpPr>
            <a:spLocks noGrp="1"/>
          </p:cNvSpPr>
          <p:nvPr>
            <p:ph type="title" hasCustomPrompt="1"/>
          </p:nvPr>
        </p:nvSpPr>
        <p:spPr>
          <a:xfrm>
            <a:off x="323850" y="167730"/>
            <a:ext cx="8496300" cy="904799"/>
          </a:xfrm>
          <a:prstGeom prst="rect">
            <a:avLst/>
          </a:prstGeom>
        </p:spPr>
        <p:txBody>
          <a:bodyPr vert="horz" lIns="91440" tIns="45720" rIns="91440" bIns="45720" rtlCol="0" anchor="ctr">
            <a:normAutofit/>
          </a:bodyPr>
          <a:lstStyle/>
          <a:p>
            <a:r>
              <a:rPr lang="en-GB" noProof="0" dirty="0"/>
              <a:t>Click here to add title</a:t>
            </a:r>
            <a:endParaRPr lang="en-US" dirty="0"/>
          </a:p>
        </p:txBody>
      </p:sp>
      <p:sp>
        <p:nvSpPr>
          <p:cNvPr id="10" name="Rectangle 9"/>
          <p:cNvSpPr/>
          <p:nvPr userDrawn="1"/>
        </p:nvSpPr>
        <p:spPr>
          <a:xfrm>
            <a:off x="177421" y="4003952"/>
            <a:ext cx="8787067" cy="944061"/>
          </a:xfrm>
          <a:prstGeom prst="rect">
            <a:avLst/>
          </a:prstGeom>
          <a:gradFill flip="none" rotWithShape="1">
            <a:gsLst>
              <a:gs pos="0">
                <a:srgbClr val="264468"/>
              </a:gs>
              <a:gs pos="85000">
                <a:srgbClr val="032040">
                  <a:alpha val="0"/>
                </a:srgbClr>
              </a:gs>
            </a:gsLst>
            <a:lin ang="16200000" scaled="1"/>
            <a:tileRect/>
          </a:gra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80312" y="4119400"/>
            <a:ext cx="1389330" cy="684598"/>
          </a:xfrm>
          <a:prstGeom prst="rect">
            <a:avLst/>
          </a:prstGeom>
        </p:spPr>
      </p:pic>
    </p:spTree>
  </p:cSld>
  <p:clrMapOvr>
    <a:masterClrMapping/>
  </p:clrMapOvr>
  <p:extLst>
    <p:ext uri="{DCECCB84-F9BA-43D5-87BE-67443E8EF086}">
      <p15:sldGuideLst xmlns:p15="http://schemas.microsoft.com/office/powerpoint/2012/main">
        <p15:guide id="2" pos="2925">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vslutning">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5197642"/>
          </a:xfrm>
          <a:prstGeom prst="rect">
            <a:avLst/>
          </a:prstGeom>
          <a:solidFill>
            <a:schemeClr val="bg1"/>
          </a:solidFill>
          <a:ln w="1905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 name="Rectangle 3"/>
          <p:cNvSpPr/>
          <p:nvPr userDrawn="1"/>
        </p:nvSpPr>
        <p:spPr>
          <a:xfrm>
            <a:off x="179513" y="157009"/>
            <a:ext cx="8784976" cy="4861877"/>
          </a:xfrm>
          <a:prstGeom prst="rect">
            <a:avLst/>
          </a:prstGeom>
          <a:gradFill>
            <a:gsLst>
              <a:gs pos="0">
                <a:schemeClr val="tx2"/>
              </a:gs>
              <a:gs pos="100000">
                <a:schemeClr val="tx1"/>
              </a:gs>
            </a:gsLst>
            <a:lin ang="5400000" scaled="1"/>
          </a:gra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11760" y="1275606"/>
            <a:ext cx="3784078" cy="1864618"/>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userDrawn="1"/>
        </p:nvSpPr>
        <p:spPr>
          <a:xfrm>
            <a:off x="0" y="0"/>
            <a:ext cx="9144000" cy="5162902"/>
          </a:xfrm>
          <a:prstGeom prst="rect">
            <a:avLst/>
          </a:prstGeom>
          <a:solidFill>
            <a:schemeClr val="tx2"/>
          </a:solidFill>
          <a:ln w="1905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Rectangle 9"/>
          <p:cNvSpPr/>
          <p:nvPr userDrawn="1"/>
        </p:nvSpPr>
        <p:spPr>
          <a:xfrm>
            <a:off x="-2530" y="3651870"/>
            <a:ext cx="4286498" cy="1511032"/>
          </a:xfrm>
          <a:prstGeom prst="rect">
            <a:avLst/>
          </a:prstGeom>
          <a:solidFill>
            <a:schemeClr val="accent2">
              <a:lumMod val="75000"/>
            </a:schemeClr>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ectangle 10"/>
          <p:cNvSpPr/>
          <p:nvPr userDrawn="1"/>
        </p:nvSpPr>
        <p:spPr>
          <a:xfrm>
            <a:off x="179513" y="167730"/>
            <a:ext cx="8784976" cy="4778863"/>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27" name="Text Placeholder 2"/>
          <p:cNvSpPr>
            <a:spLocks noGrp="1"/>
          </p:cNvSpPr>
          <p:nvPr>
            <p:ph type="body" idx="1"/>
          </p:nvPr>
        </p:nvSpPr>
        <p:spPr bwMode="auto">
          <a:xfrm>
            <a:off x="323850" y="1080000"/>
            <a:ext cx="8496300" cy="2939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GB" noProof="0" dirty="0"/>
              <a:t>Click here to change format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4" name="Title Placeholder 3"/>
          <p:cNvSpPr>
            <a:spLocks noGrp="1"/>
          </p:cNvSpPr>
          <p:nvPr>
            <p:ph type="title"/>
          </p:nvPr>
        </p:nvSpPr>
        <p:spPr>
          <a:xfrm>
            <a:off x="323850" y="180000"/>
            <a:ext cx="8496300" cy="904799"/>
          </a:xfrm>
          <a:prstGeom prst="rect">
            <a:avLst/>
          </a:prstGeom>
        </p:spPr>
        <p:txBody>
          <a:bodyPr vert="horz" lIns="91440" tIns="45720" rIns="91440" bIns="45720" rtlCol="0" anchor="ctr">
            <a:normAutofit/>
          </a:bodyPr>
          <a:lstStyle/>
          <a:p>
            <a:r>
              <a:rPr lang="en-GB" noProof="0" dirty="0"/>
              <a:t>Click here to add title</a:t>
            </a:r>
          </a:p>
        </p:txBody>
      </p:sp>
      <p:sp>
        <p:nvSpPr>
          <p:cNvPr id="14" name="Subtitle 2"/>
          <p:cNvSpPr txBox="1">
            <a:spLocks/>
          </p:cNvSpPr>
          <p:nvPr userDrawn="1"/>
        </p:nvSpPr>
        <p:spPr bwMode="auto">
          <a:xfrm>
            <a:off x="84074" y="4940243"/>
            <a:ext cx="4613255" cy="2163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0" indent="0" algn="ctr" defTabSz="457200" rtl="0" eaLnBrk="1" fontAlgn="base" hangingPunct="1">
              <a:spcBef>
                <a:spcPct val="20000"/>
              </a:spcBef>
              <a:spcAft>
                <a:spcPct val="0"/>
              </a:spcAft>
              <a:buFont typeface="Wingdings" panose="05000000000000000000" pitchFamily="2" charset="2"/>
              <a:buNone/>
              <a:defRPr sz="2200" kern="1200">
                <a:solidFill>
                  <a:schemeClr val="bg1"/>
                </a:solidFill>
                <a:latin typeface="Arial"/>
                <a:ea typeface="ＭＳ Ｐゴシック" charset="0"/>
                <a:cs typeface="Arial"/>
              </a:defRPr>
            </a:lvl1pPr>
            <a:lvl2pPr marL="457200" indent="0" algn="ctr" defTabSz="457200" rtl="0" eaLnBrk="1" fontAlgn="base" hangingPunct="1">
              <a:spcBef>
                <a:spcPct val="20000"/>
              </a:spcBef>
              <a:spcAft>
                <a:spcPct val="0"/>
              </a:spcAft>
              <a:buFont typeface="Arial" charset="0"/>
              <a:buNone/>
              <a:defRPr sz="2000" kern="1200">
                <a:solidFill>
                  <a:schemeClr val="tx1">
                    <a:tint val="75000"/>
                  </a:schemeClr>
                </a:solidFill>
                <a:latin typeface="Arial"/>
                <a:ea typeface="ＭＳ Ｐゴシック" charset="0"/>
                <a:cs typeface="Arial"/>
              </a:defRPr>
            </a:lvl2pPr>
            <a:lvl3pPr marL="914400" indent="0" algn="ctr" defTabSz="457200" rtl="0" eaLnBrk="1" fontAlgn="base" hangingPunct="1">
              <a:spcBef>
                <a:spcPct val="20000"/>
              </a:spcBef>
              <a:spcAft>
                <a:spcPct val="0"/>
              </a:spcAft>
              <a:buFont typeface="Arial" charset="0"/>
              <a:buNone/>
              <a:defRPr sz="1800" kern="1200">
                <a:solidFill>
                  <a:schemeClr val="tx1">
                    <a:tint val="75000"/>
                  </a:schemeClr>
                </a:solidFill>
                <a:latin typeface="Arial"/>
                <a:ea typeface="ＭＳ Ｐゴシック" charset="0"/>
                <a:cs typeface="Arial"/>
              </a:defRPr>
            </a:lvl3pPr>
            <a:lvl4pPr marL="1371600" indent="0" algn="ctr" defTabSz="457200" rtl="0" eaLnBrk="1" fontAlgn="base" hangingPunct="1">
              <a:spcBef>
                <a:spcPct val="20000"/>
              </a:spcBef>
              <a:spcAft>
                <a:spcPct val="0"/>
              </a:spcAft>
              <a:buFont typeface="Arial" charset="0"/>
              <a:buNone/>
              <a:defRPr sz="1600" kern="1200">
                <a:solidFill>
                  <a:schemeClr val="tx1">
                    <a:tint val="75000"/>
                  </a:schemeClr>
                </a:solidFill>
                <a:latin typeface="Arial"/>
                <a:ea typeface="ＭＳ Ｐゴシック" charset="0"/>
                <a:cs typeface="Arial"/>
              </a:defRPr>
            </a:lvl4pPr>
            <a:lvl5pPr marL="1828800" indent="0" algn="ctr" defTabSz="457200" rtl="0" eaLnBrk="1" fontAlgn="base" hangingPunct="1">
              <a:spcBef>
                <a:spcPct val="20000"/>
              </a:spcBef>
              <a:spcAft>
                <a:spcPct val="0"/>
              </a:spcAft>
              <a:buFont typeface="Arial" charset="0"/>
              <a:buNone/>
              <a:defRPr sz="1600" kern="1200">
                <a:solidFill>
                  <a:schemeClr val="tx1">
                    <a:tint val="75000"/>
                  </a:schemeClr>
                </a:solidFill>
                <a:latin typeface="Arial"/>
                <a:ea typeface="ＭＳ Ｐゴシック" charset="0"/>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sv-SE" sz="600" b="1" spc="300" dirty="0"/>
              <a:t>LULEÅ UNIVERSITY OF</a:t>
            </a:r>
            <a:r>
              <a:rPr lang="sv-SE" sz="600" b="1" spc="300" baseline="0" dirty="0"/>
              <a:t> TECHNOLOGY </a:t>
            </a:r>
            <a:r>
              <a:rPr lang="sv-SE" sz="600" b="0" spc="300" dirty="0"/>
              <a:t>TEACHING</a:t>
            </a:r>
            <a:r>
              <a:rPr lang="en-US" sz="800" dirty="0"/>
              <a:t>                                  </a:t>
            </a:r>
            <a:fld id="{23A70E99-6857-D448-BF0E-10EC1EA3EE0F}" type="slidenum">
              <a:rPr lang="en-US" sz="600" b="1" smtClean="0"/>
              <a:pPr/>
              <a:t>‹#›</a:t>
            </a:fld>
            <a:endParaRPr lang="en-US" sz="600" b="1" spc="300" dirty="0"/>
          </a:p>
        </p:txBody>
      </p:sp>
      <p:pic>
        <p:nvPicPr>
          <p:cNvPr id="2" name="Picture 1"/>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7220320" y="3944817"/>
            <a:ext cx="1689585" cy="1193947"/>
          </a:xfrm>
          <a:prstGeom prst="rect">
            <a:avLst/>
          </a:prstGeom>
        </p:spPr>
      </p:pic>
    </p:spTree>
    <p:extLst>
      <p:ext uri="{BB962C8B-B14F-4D97-AF65-F5344CB8AC3E}">
        <p14:creationId xmlns:p14="http://schemas.microsoft.com/office/powerpoint/2010/main" val="1149947740"/>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6" r:id="rId4"/>
    <p:sldLayoutId id="2147483794" r:id="rId5"/>
    <p:sldLayoutId id="2147483797" r:id="rId6"/>
    <p:sldLayoutId id="2147483798" r:id="rId7"/>
  </p:sldLayoutIdLst>
  <p:txStyles>
    <p:titleStyle>
      <a:lvl1pPr algn="ctr" defTabSz="457200" rtl="0" eaLnBrk="1" fontAlgn="base" hangingPunct="1">
        <a:spcBef>
          <a:spcPct val="0"/>
        </a:spcBef>
        <a:spcAft>
          <a:spcPct val="0"/>
        </a:spcAft>
        <a:defRPr sz="3000" b="1" kern="1200" cap="none" baseline="0">
          <a:solidFill>
            <a:schemeClr val="tx2"/>
          </a:solidFill>
          <a:latin typeface="Arial"/>
          <a:ea typeface="ＭＳ Ｐゴシック" charset="0"/>
          <a:cs typeface="Arial"/>
        </a:defRPr>
      </a:lvl1pPr>
      <a:lvl2pPr algn="ctr" defTabSz="457200" rtl="0" eaLnBrk="1" fontAlgn="base" hangingPunct="1">
        <a:spcBef>
          <a:spcPct val="0"/>
        </a:spcBef>
        <a:spcAft>
          <a:spcPct val="0"/>
        </a:spcAft>
        <a:defRPr sz="3200">
          <a:solidFill>
            <a:srgbClr val="162852"/>
          </a:solidFill>
          <a:latin typeface="Arial" charset="0"/>
          <a:ea typeface="ＭＳ Ｐゴシック" charset="0"/>
        </a:defRPr>
      </a:lvl2pPr>
      <a:lvl3pPr algn="ctr" defTabSz="457200" rtl="0" eaLnBrk="1" fontAlgn="base" hangingPunct="1">
        <a:spcBef>
          <a:spcPct val="0"/>
        </a:spcBef>
        <a:spcAft>
          <a:spcPct val="0"/>
        </a:spcAft>
        <a:defRPr sz="3200">
          <a:solidFill>
            <a:srgbClr val="162852"/>
          </a:solidFill>
          <a:latin typeface="Arial" charset="0"/>
          <a:ea typeface="ＭＳ Ｐゴシック" charset="0"/>
        </a:defRPr>
      </a:lvl3pPr>
      <a:lvl4pPr algn="ctr" defTabSz="457200" rtl="0" eaLnBrk="1" fontAlgn="base" hangingPunct="1">
        <a:spcBef>
          <a:spcPct val="0"/>
        </a:spcBef>
        <a:spcAft>
          <a:spcPct val="0"/>
        </a:spcAft>
        <a:defRPr sz="3200">
          <a:solidFill>
            <a:srgbClr val="162852"/>
          </a:solidFill>
          <a:latin typeface="Arial" charset="0"/>
          <a:ea typeface="ＭＳ Ｐゴシック" charset="0"/>
        </a:defRPr>
      </a:lvl4pPr>
      <a:lvl5pPr algn="ctr" defTabSz="457200" rtl="0" eaLnBrk="1" fontAlgn="base" hangingPunct="1">
        <a:spcBef>
          <a:spcPct val="0"/>
        </a:spcBef>
        <a:spcAft>
          <a:spcPct val="0"/>
        </a:spcAft>
        <a:defRPr sz="3200">
          <a:solidFill>
            <a:srgbClr val="162852"/>
          </a:solidFill>
          <a:latin typeface="Arial" charset="0"/>
          <a:ea typeface="ＭＳ Ｐゴシック" charset="0"/>
        </a:defRPr>
      </a:lvl5pPr>
      <a:lvl6pPr marL="457200" algn="ctr" defTabSz="457200" rtl="0" eaLnBrk="1" fontAlgn="base" hangingPunct="1">
        <a:spcBef>
          <a:spcPct val="0"/>
        </a:spcBef>
        <a:spcAft>
          <a:spcPct val="0"/>
        </a:spcAft>
        <a:defRPr sz="3200">
          <a:solidFill>
            <a:srgbClr val="003366"/>
          </a:solidFill>
          <a:latin typeface="Arial" charset="0"/>
          <a:ea typeface="ＭＳ Ｐゴシック" charset="0"/>
        </a:defRPr>
      </a:lvl6pPr>
      <a:lvl7pPr marL="914400" algn="ctr" defTabSz="457200" rtl="0" eaLnBrk="1" fontAlgn="base" hangingPunct="1">
        <a:spcBef>
          <a:spcPct val="0"/>
        </a:spcBef>
        <a:spcAft>
          <a:spcPct val="0"/>
        </a:spcAft>
        <a:defRPr sz="3200">
          <a:solidFill>
            <a:srgbClr val="003366"/>
          </a:solidFill>
          <a:latin typeface="Arial" charset="0"/>
          <a:ea typeface="ＭＳ Ｐゴシック" charset="0"/>
        </a:defRPr>
      </a:lvl7pPr>
      <a:lvl8pPr marL="1371600" algn="ctr" defTabSz="457200" rtl="0" eaLnBrk="1" fontAlgn="base" hangingPunct="1">
        <a:spcBef>
          <a:spcPct val="0"/>
        </a:spcBef>
        <a:spcAft>
          <a:spcPct val="0"/>
        </a:spcAft>
        <a:defRPr sz="3200">
          <a:solidFill>
            <a:srgbClr val="003366"/>
          </a:solidFill>
          <a:latin typeface="Arial" charset="0"/>
          <a:ea typeface="ＭＳ Ｐゴシック" charset="0"/>
        </a:defRPr>
      </a:lvl8pPr>
      <a:lvl9pPr marL="1828800" algn="ctr" defTabSz="457200" rtl="0" eaLnBrk="1" fontAlgn="base" hangingPunct="1">
        <a:spcBef>
          <a:spcPct val="0"/>
        </a:spcBef>
        <a:spcAft>
          <a:spcPct val="0"/>
        </a:spcAft>
        <a:defRPr sz="3200">
          <a:solidFill>
            <a:srgbClr val="003366"/>
          </a:solidFill>
          <a:latin typeface="Arial" charset="0"/>
          <a:ea typeface="ＭＳ Ｐゴシック" charset="0"/>
        </a:defRPr>
      </a:lvl9pPr>
    </p:titleStyle>
    <p:bodyStyle>
      <a:lvl1pPr marL="342900" indent="-342900" algn="l" defTabSz="457200" rtl="0" eaLnBrk="1" fontAlgn="base" hangingPunct="1">
        <a:spcBef>
          <a:spcPct val="20000"/>
        </a:spcBef>
        <a:spcAft>
          <a:spcPct val="0"/>
        </a:spcAft>
        <a:buFont typeface="Wingdings" panose="05000000000000000000" pitchFamily="2" charset="2"/>
        <a:buChar char="§"/>
        <a:defRPr sz="22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000" kern="1200" baseline="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sz="1800"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6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6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04" userDrawn="1">
          <p15:clr>
            <a:srgbClr val="F26B43"/>
          </p15:clr>
        </p15:guide>
        <p15:guide id="3" pos="5556" userDrawn="1">
          <p15:clr>
            <a:srgbClr val="F26B43"/>
          </p15:clr>
        </p15:guide>
        <p15:guide id="4"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27.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ctrTitle"/>
          </p:nvPr>
        </p:nvSpPr>
        <p:spPr/>
        <p:txBody>
          <a:bodyPr>
            <a:normAutofit fontScale="90000"/>
          </a:bodyPr>
          <a:lstStyle/>
          <a:p>
            <a:r>
              <a:rPr lang="sv-SE" dirty="0"/>
              <a:t>D0020E Projektkurs i Datateknik</a:t>
            </a:r>
            <a:br>
              <a:rPr lang="sv-SE" dirty="0"/>
            </a:br>
            <a:r>
              <a:rPr lang="sv-SE" dirty="0" err="1"/>
              <a:t>Sustainable</a:t>
            </a:r>
            <a:r>
              <a:rPr lang="sv-SE" dirty="0"/>
              <a:t> software </a:t>
            </a:r>
            <a:r>
              <a:rPr lang="sv-SE" dirty="0" err="1"/>
              <a:t>engineering</a:t>
            </a:r>
            <a:endParaRPr lang="sv-SE" dirty="0"/>
          </a:p>
        </p:txBody>
      </p:sp>
      <p:sp>
        <p:nvSpPr>
          <p:cNvPr id="3" name="Underrubrik 2"/>
          <p:cNvSpPr>
            <a:spLocks noGrp="1"/>
          </p:cNvSpPr>
          <p:nvPr>
            <p:ph type="subTitle" idx="1"/>
          </p:nvPr>
        </p:nvSpPr>
        <p:spPr/>
        <p:txBody>
          <a:bodyPr/>
          <a:lstStyle/>
          <a:p>
            <a:r>
              <a:rPr lang="sv-SE" dirty="0"/>
              <a:t>The </a:t>
            </a:r>
            <a:r>
              <a:rPr lang="sv-SE" dirty="0" err="1"/>
              <a:t>SusA</a:t>
            </a:r>
            <a:r>
              <a:rPr lang="sv-SE" dirty="0"/>
              <a:t> </a:t>
            </a:r>
            <a:r>
              <a:rPr lang="sv-SE" dirty="0" err="1"/>
              <a:t>Framework</a:t>
            </a:r>
            <a:endParaRPr lang="sv-SE" dirty="0"/>
          </a:p>
        </p:txBody>
      </p:sp>
      <p:sp>
        <p:nvSpPr>
          <p:cNvPr id="4" name="TextBox 3">
            <a:extLst>
              <a:ext uri="{FF2B5EF4-FFF2-40B4-BE49-F238E27FC236}">
                <a16:creationId xmlns:a16="http://schemas.microsoft.com/office/drawing/2014/main" id="{4B389E3E-6EB3-3F49-884E-CBCA3D8D8A66}"/>
              </a:ext>
            </a:extLst>
          </p:cNvPr>
          <p:cNvSpPr txBox="1"/>
          <p:nvPr/>
        </p:nvSpPr>
        <p:spPr>
          <a:xfrm>
            <a:off x="251520" y="4299942"/>
            <a:ext cx="4968552" cy="646331"/>
          </a:xfrm>
          <a:prstGeom prst="rect">
            <a:avLst/>
          </a:prstGeom>
          <a:noFill/>
        </p:spPr>
        <p:txBody>
          <a:bodyPr wrap="square" rtlCol="0">
            <a:spAutoFit/>
          </a:bodyPr>
          <a:lstStyle/>
          <a:p>
            <a:r>
              <a:rPr lang="en-SE" b="1" dirty="0">
                <a:solidFill>
                  <a:schemeClr val="bg1"/>
                </a:solidFill>
                <a:latin typeface="Arial Narrow" panose="020B0604020202020204" pitchFamily="34" charset="0"/>
                <a:cs typeface="Arial Narrow" panose="020B0604020202020204" pitchFamily="34" charset="0"/>
              </a:rPr>
              <a:t>Slides adapted from material by </a:t>
            </a:r>
            <a:r>
              <a:rPr lang="en-GB" b="1" dirty="0">
                <a:solidFill>
                  <a:schemeClr val="bg1"/>
                </a:solidFill>
                <a:latin typeface="Arial Narrow" panose="020B0604020202020204" pitchFamily="34" charset="0"/>
                <a:cs typeface="Arial Narrow" panose="020B0604020202020204" pitchFamily="34" charset="0"/>
              </a:rPr>
              <a:t>Birgit </a:t>
            </a:r>
            <a:r>
              <a:rPr lang="en-GB" b="1" dirty="0" err="1">
                <a:solidFill>
                  <a:schemeClr val="bg1"/>
                </a:solidFill>
                <a:latin typeface="Arial Narrow" panose="020B0604020202020204" pitchFamily="34" charset="0"/>
                <a:cs typeface="Arial Narrow" panose="020B0604020202020204" pitchFamily="34" charset="0"/>
              </a:rPr>
              <a:t>Penzenstadler</a:t>
            </a:r>
            <a:r>
              <a:rPr lang="en-GB" b="1" dirty="0">
                <a:solidFill>
                  <a:schemeClr val="bg1"/>
                </a:solidFill>
                <a:latin typeface="Arial Narrow" panose="020B0604020202020204" pitchFamily="34" charset="0"/>
                <a:cs typeface="Arial Narrow" panose="020B0604020202020204" pitchFamily="34" charset="0"/>
              </a:rPr>
              <a:t>, Ola </a:t>
            </a:r>
            <a:r>
              <a:rPr lang="en-GB" b="1" dirty="0" err="1">
                <a:solidFill>
                  <a:schemeClr val="bg1"/>
                </a:solidFill>
                <a:latin typeface="Arial Narrow" panose="020B0604020202020204" pitchFamily="34" charset="0"/>
                <a:cs typeface="Arial Narrow" panose="020B0604020202020204" pitchFamily="34" charset="0"/>
              </a:rPr>
              <a:t>Leifler</a:t>
            </a:r>
            <a:r>
              <a:rPr lang="en-GB" b="1" dirty="0">
                <a:solidFill>
                  <a:schemeClr val="bg1"/>
                </a:solidFill>
                <a:latin typeface="Arial Narrow" panose="020B0604020202020204" pitchFamily="34" charset="0"/>
                <a:cs typeface="Arial Narrow" panose="020B0604020202020204" pitchFamily="34" charset="0"/>
              </a:rPr>
              <a:t>, and Aseel Berglund</a:t>
            </a:r>
            <a:endParaRPr lang="en-SE" b="1" dirty="0">
              <a:solidFill>
                <a:schemeClr val="bg1"/>
              </a:solidFill>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3913864129"/>
      </p:ext>
    </p:extLst>
  </p:cSld>
  <p:clrMapOvr>
    <a:masterClrMapping/>
  </p:clrMapOvr>
  <mc:AlternateContent xmlns:mc="http://schemas.openxmlformats.org/markup-compatibility/2006" xmlns:p14="http://schemas.microsoft.com/office/powerpoint/2010/main">
    <mc:Choice Requires="p14">
      <p:transition spd="slow" p14:dur="2000" advTm="7479"/>
    </mc:Choice>
    <mc:Fallback xmlns="">
      <p:transition spd="slow" advTm="747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1E2515F-BA51-CD40-897E-101018311D06}"/>
              </a:ext>
            </a:extLst>
          </p:cNvPr>
          <p:cNvSpPr>
            <a:spLocks noGrp="1"/>
          </p:cNvSpPr>
          <p:nvPr>
            <p:ph type="title"/>
          </p:nvPr>
        </p:nvSpPr>
        <p:spPr>
          <a:xfrm>
            <a:off x="323848" y="1779662"/>
            <a:ext cx="8496300" cy="904799"/>
          </a:xfrm>
        </p:spPr>
        <p:txBody>
          <a:bodyPr>
            <a:noAutofit/>
          </a:bodyPr>
          <a:lstStyle/>
          <a:p>
            <a:r>
              <a:rPr lang="en-SE" sz="3600" dirty="0"/>
              <a:t>What goals could or should you </a:t>
            </a:r>
            <a:br>
              <a:rPr lang="en-SE" sz="3600" dirty="0"/>
            </a:br>
            <a:r>
              <a:rPr lang="en-SE" sz="3600" dirty="0"/>
              <a:t>have when changing something?</a:t>
            </a:r>
          </a:p>
        </p:txBody>
      </p:sp>
    </p:spTree>
    <p:extLst>
      <p:ext uri="{BB962C8B-B14F-4D97-AF65-F5344CB8AC3E}">
        <p14:creationId xmlns:p14="http://schemas.microsoft.com/office/powerpoint/2010/main" val="24975172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tshållare för innehåll 4" descr="En bild som visar uppsatt, tåg, bärbar dator, graffiti&#10;&#10;Automatiskt genererad beskrivning">
            <a:extLst>
              <a:ext uri="{FF2B5EF4-FFF2-40B4-BE49-F238E27FC236}">
                <a16:creationId xmlns:a16="http://schemas.microsoft.com/office/drawing/2014/main" id="{B7389D67-C8BE-4598-AD5C-F0E4DD4D64D5}"/>
              </a:ext>
            </a:extLst>
          </p:cNvPr>
          <p:cNvPicPr>
            <a:picLocks noGrp="1" noChangeAspect="1"/>
          </p:cNvPicPr>
          <p:nvPr>
            <p:ph sz="half" idx="1"/>
          </p:nvPr>
        </p:nvPicPr>
        <p:blipFill rotWithShape="1">
          <a:blip r:embed="rId2"/>
          <a:stretch/>
        </p:blipFill>
        <p:spPr>
          <a:xfrm>
            <a:off x="992930" y="-306605"/>
            <a:ext cx="7158139" cy="5531291"/>
          </a:xfrm>
        </p:spPr>
      </p:pic>
    </p:spTree>
    <p:extLst>
      <p:ext uri="{BB962C8B-B14F-4D97-AF65-F5344CB8AC3E}">
        <p14:creationId xmlns:p14="http://schemas.microsoft.com/office/powerpoint/2010/main" val="1443873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4663C-9F71-8148-AD18-A8DB923F1C54}"/>
              </a:ext>
            </a:extLst>
          </p:cNvPr>
          <p:cNvSpPr>
            <a:spLocks noGrp="1"/>
          </p:cNvSpPr>
          <p:nvPr>
            <p:ph type="title"/>
          </p:nvPr>
        </p:nvSpPr>
        <p:spPr/>
        <p:txBody>
          <a:bodyPr/>
          <a:lstStyle/>
          <a:p>
            <a:r>
              <a:rPr lang="en-SE" dirty="0"/>
              <a:t>Definition of Sustainability</a:t>
            </a:r>
          </a:p>
        </p:txBody>
      </p:sp>
      <p:sp>
        <p:nvSpPr>
          <p:cNvPr id="3" name="Content Placeholder 2">
            <a:extLst>
              <a:ext uri="{FF2B5EF4-FFF2-40B4-BE49-F238E27FC236}">
                <a16:creationId xmlns:a16="http://schemas.microsoft.com/office/drawing/2014/main" id="{CE776E2D-D7AC-D846-8D8C-9D27ABB52D13}"/>
              </a:ext>
            </a:extLst>
          </p:cNvPr>
          <p:cNvSpPr>
            <a:spLocks noGrp="1"/>
          </p:cNvSpPr>
          <p:nvPr>
            <p:ph sz="half" idx="1"/>
          </p:nvPr>
        </p:nvSpPr>
        <p:spPr/>
        <p:txBody>
          <a:bodyPr/>
          <a:lstStyle/>
          <a:p>
            <a:r>
              <a:rPr lang="en-SE" dirty="0"/>
              <a:t>Sustainability is the capacity to endure</a:t>
            </a:r>
          </a:p>
          <a:p>
            <a:pPr lvl="1"/>
            <a:r>
              <a:rPr lang="en-SE" dirty="0"/>
              <a:t>For humans, as opposed to ecology, sustainability is the potential for long-term maintenance of well-being, which has environmental, economic, and social dimensions.</a:t>
            </a:r>
          </a:p>
          <a:p>
            <a:r>
              <a:rPr lang="en-SE" dirty="0"/>
              <a:t>To analyse sustainability for a specific context or system it is necessary to define:</a:t>
            </a:r>
          </a:p>
          <a:p>
            <a:pPr lvl="1"/>
            <a:r>
              <a:rPr lang="en-SE" dirty="0"/>
              <a:t>What to sustain? For whom? For how long? At what cost?</a:t>
            </a:r>
            <a:br>
              <a:rPr lang="en-SE" dirty="0"/>
            </a:br>
            <a:r>
              <a:rPr lang="en-SE" dirty="0"/>
              <a:t>[Joseph Tainter 2006]</a:t>
            </a:r>
          </a:p>
        </p:txBody>
      </p:sp>
    </p:spTree>
    <p:extLst>
      <p:ext uri="{BB962C8B-B14F-4D97-AF65-F5344CB8AC3E}">
        <p14:creationId xmlns:p14="http://schemas.microsoft.com/office/powerpoint/2010/main" val="27151648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4A475CFB-F083-4233-A78B-CDBE639907CA}"/>
              </a:ext>
            </a:extLst>
          </p:cNvPr>
          <p:cNvSpPr>
            <a:spLocks noGrp="1"/>
          </p:cNvSpPr>
          <p:nvPr>
            <p:ph type="title"/>
          </p:nvPr>
        </p:nvSpPr>
        <p:spPr/>
        <p:txBody>
          <a:bodyPr/>
          <a:lstStyle/>
          <a:p>
            <a:r>
              <a:rPr lang="sv-SE" dirty="0"/>
              <a:t>Three </a:t>
            </a:r>
            <a:r>
              <a:rPr lang="sv-SE" dirty="0" err="1"/>
              <a:t>pillars</a:t>
            </a:r>
            <a:r>
              <a:rPr lang="sv-SE" dirty="0"/>
              <a:t> </a:t>
            </a:r>
            <a:r>
              <a:rPr lang="sv-SE" dirty="0" err="1"/>
              <a:t>of</a:t>
            </a:r>
            <a:r>
              <a:rPr lang="sv-SE" dirty="0"/>
              <a:t> </a:t>
            </a:r>
            <a:r>
              <a:rPr lang="sv-SE" dirty="0" err="1"/>
              <a:t>sustainability</a:t>
            </a:r>
            <a:endParaRPr lang="sv-SE" dirty="0"/>
          </a:p>
        </p:txBody>
      </p:sp>
      <p:pic>
        <p:nvPicPr>
          <p:cNvPr id="1026" name="Picture 2" descr="Sustainability | Free Full-Text | A Novel ICT Framework for Sustainable  Development Goals | HTML">
            <a:extLst>
              <a:ext uri="{FF2B5EF4-FFF2-40B4-BE49-F238E27FC236}">
                <a16:creationId xmlns:a16="http://schemas.microsoft.com/office/drawing/2014/main" id="{3C9F7712-15D6-4BF2-90D8-997AFAE3D1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515" y="905384"/>
            <a:ext cx="8372969" cy="39902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0809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9FEF6B3D-80FA-6B44-82BB-669B9889A943}"/>
              </a:ext>
            </a:extLst>
          </p:cNvPr>
          <p:cNvSpPr/>
          <p:nvPr/>
        </p:nvSpPr>
        <p:spPr>
          <a:xfrm>
            <a:off x="213369" y="3943188"/>
            <a:ext cx="1622560" cy="966835"/>
          </a:xfrm>
          <a:prstGeom prst="roundRect">
            <a:avLst/>
          </a:prstGeom>
          <a:solidFill>
            <a:srgbClr val="00B050">
              <a:alpha val="50000"/>
            </a:srgbClr>
          </a:solidFill>
          <a:ln w="63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sp>
        <p:nvSpPr>
          <p:cNvPr id="19" name="Rounded Rectangle 18">
            <a:extLst>
              <a:ext uri="{FF2B5EF4-FFF2-40B4-BE49-F238E27FC236}">
                <a16:creationId xmlns:a16="http://schemas.microsoft.com/office/drawing/2014/main" id="{8ED8884E-F592-9F45-8503-D4558AFF82F9}"/>
              </a:ext>
            </a:extLst>
          </p:cNvPr>
          <p:cNvSpPr/>
          <p:nvPr/>
        </p:nvSpPr>
        <p:spPr>
          <a:xfrm>
            <a:off x="4863626" y="911745"/>
            <a:ext cx="2335896" cy="966835"/>
          </a:xfrm>
          <a:prstGeom prst="roundRect">
            <a:avLst/>
          </a:prstGeom>
          <a:solidFill>
            <a:srgbClr val="00B050">
              <a:alpha val="50000"/>
            </a:srgbClr>
          </a:solidFill>
          <a:ln w="63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sp>
        <p:nvSpPr>
          <p:cNvPr id="2" name="Title 1">
            <a:extLst>
              <a:ext uri="{FF2B5EF4-FFF2-40B4-BE49-F238E27FC236}">
                <a16:creationId xmlns:a16="http://schemas.microsoft.com/office/drawing/2014/main" id="{CEB7E0B4-DB05-DF4A-9DE2-AC435EF0EE7B}"/>
              </a:ext>
            </a:extLst>
          </p:cNvPr>
          <p:cNvSpPr>
            <a:spLocks noGrp="1"/>
          </p:cNvSpPr>
          <p:nvPr>
            <p:ph type="title"/>
          </p:nvPr>
        </p:nvSpPr>
        <p:spPr/>
        <p:txBody>
          <a:bodyPr/>
          <a:lstStyle/>
          <a:p>
            <a:r>
              <a:rPr lang="en-SE" dirty="0"/>
              <a:t>Software Systems &amp; Sustainability</a:t>
            </a:r>
          </a:p>
        </p:txBody>
      </p:sp>
      <p:grpSp>
        <p:nvGrpSpPr>
          <p:cNvPr id="12" name="Group 11">
            <a:extLst>
              <a:ext uri="{FF2B5EF4-FFF2-40B4-BE49-F238E27FC236}">
                <a16:creationId xmlns:a16="http://schemas.microsoft.com/office/drawing/2014/main" id="{7550E78F-AE3A-4E4D-B1B9-B40C2C7DB8DB}"/>
              </a:ext>
            </a:extLst>
          </p:cNvPr>
          <p:cNvGrpSpPr/>
          <p:nvPr/>
        </p:nvGrpSpPr>
        <p:grpSpPr>
          <a:xfrm>
            <a:off x="1728311" y="932626"/>
            <a:ext cx="3780420" cy="3780420"/>
            <a:chOff x="787036" y="591530"/>
            <a:chExt cx="3780420" cy="3780420"/>
          </a:xfrm>
        </p:grpSpPr>
        <p:sp>
          <p:nvSpPr>
            <p:cNvPr id="4" name="Oval 3">
              <a:extLst>
                <a:ext uri="{FF2B5EF4-FFF2-40B4-BE49-F238E27FC236}">
                  <a16:creationId xmlns:a16="http://schemas.microsoft.com/office/drawing/2014/main" id="{DB69779B-8C09-8049-BA8E-0F22E6B1AC6B}"/>
                </a:ext>
              </a:extLst>
            </p:cNvPr>
            <p:cNvSpPr/>
            <p:nvPr/>
          </p:nvSpPr>
          <p:spPr>
            <a:xfrm>
              <a:off x="1417106" y="591530"/>
              <a:ext cx="2520280" cy="2520280"/>
            </a:xfrm>
            <a:prstGeom prst="ellipse">
              <a:avLst/>
            </a:prstGeom>
            <a:solidFill>
              <a:srgbClr val="FFFF00">
                <a:alpha val="50196"/>
              </a:srgbClr>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sp>
          <p:nvSpPr>
            <p:cNvPr id="5" name="Oval 4">
              <a:extLst>
                <a:ext uri="{FF2B5EF4-FFF2-40B4-BE49-F238E27FC236}">
                  <a16:creationId xmlns:a16="http://schemas.microsoft.com/office/drawing/2014/main" id="{B22D50EB-7991-9E42-A541-FDB43736D23A}"/>
                </a:ext>
              </a:extLst>
            </p:cNvPr>
            <p:cNvSpPr/>
            <p:nvPr/>
          </p:nvSpPr>
          <p:spPr>
            <a:xfrm>
              <a:off x="2047176" y="1851670"/>
              <a:ext cx="2520280" cy="2520280"/>
            </a:xfrm>
            <a:prstGeom prst="ellipse">
              <a:avLst/>
            </a:prstGeom>
            <a:solidFill>
              <a:srgbClr val="00B0F0">
                <a:alpha val="50196"/>
              </a:srgbClr>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sp>
          <p:nvSpPr>
            <p:cNvPr id="6" name="Oval 5">
              <a:extLst>
                <a:ext uri="{FF2B5EF4-FFF2-40B4-BE49-F238E27FC236}">
                  <a16:creationId xmlns:a16="http://schemas.microsoft.com/office/drawing/2014/main" id="{B587F9F9-9552-7447-A1BC-7A213EA43A88}"/>
                </a:ext>
              </a:extLst>
            </p:cNvPr>
            <p:cNvSpPr/>
            <p:nvPr/>
          </p:nvSpPr>
          <p:spPr>
            <a:xfrm>
              <a:off x="787036" y="1851670"/>
              <a:ext cx="2520280" cy="2520280"/>
            </a:xfrm>
            <a:prstGeom prst="ellipse">
              <a:avLst/>
            </a:prstGeom>
            <a:solidFill>
              <a:srgbClr val="FFC000">
                <a:alpha val="50196"/>
              </a:srgbClr>
            </a:solidFill>
            <a:ln w="3175">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sp>
          <p:nvSpPr>
            <p:cNvPr id="7" name="TextBox 6">
              <a:extLst>
                <a:ext uri="{FF2B5EF4-FFF2-40B4-BE49-F238E27FC236}">
                  <a16:creationId xmlns:a16="http://schemas.microsoft.com/office/drawing/2014/main" id="{9BADC6D2-F1A8-CA42-9409-C72378308FC0}"/>
                </a:ext>
              </a:extLst>
            </p:cNvPr>
            <p:cNvSpPr txBox="1"/>
            <p:nvPr/>
          </p:nvSpPr>
          <p:spPr>
            <a:xfrm>
              <a:off x="2021860" y="2643758"/>
              <a:ext cx="1345240" cy="353943"/>
            </a:xfrm>
            <a:prstGeom prst="rect">
              <a:avLst/>
            </a:prstGeom>
            <a:noFill/>
          </p:spPr>
          <p:txBody>
            <a:bodyPr wrap="none" rtlCol="0">
              <a:spAutoFit/>
            </a:bodyPr>
            <a:lstStyle/>
            <a:p>
              <a:r>
                <a:rPr lang="en-SE" sz="1700" b="1" dirty="0">
                  <a:latin typeface="Arial Narrow" panose="020B0604020202020204" pitchFamily="34" charset="0"/>
                  <a:cs typeface="Arial Narrow" panose="020B0604020202020204" pitchFamily="34" charset="0"/>
                </a:rPr>
                <a:t>Sustainability</a:t>
              </a:r>
            </a:p>
          </p:txBody>
        </p:sp>
        <p:sp>
          <p:nvSpPr>
            <p:cNvPr id="8" name="TextBox 7">
              <a:extLst>
                <a:ext uri="{FF2B5EF4-FFF2-40B4-BE49-F238E27FC236}">
                  <a16:creationId xmlns:a16="http://schemas.microsoft.com/office/drawing/2014/main" id="{9376809B-B268-5F43-ABCD-F0421C3972C8}"/>
                </a:ext>
              </a:extLst>
            </p:cNvPr>
            <p:cNvSpPr txBox="1"/>
            <p:nvPr/>
          </p:nvSpPr>
          <p:spPr>
            <a:xfrm>
              <a:off x="842687" y="2649272"/>
              <a:ext cx="1265090" cy="1092607"/>
            </a:xfrm>
            <a:prstGeom prst="rect">
              <a:avLst/>
            </a:prstGeom>
            <a:noFill/>
          </p:spPr>
          <p:txBody>
            <a:bodyPr wrap="none" rtlCol="0">
              <a:spAutoFit/>
            </a:bodyPr>
            <a:lstStyle/>
            <a:p>
              <a:r>
                <a:rPr lang="en-GB" sz="1700" b="1" dirty="0">
                  <a:latin typeface="Arial Narrow" panose="020B0604020202020204" pitchFamily="34" charset="0"/>
                  <a:cs typeface="Arial Narrow" panose="020B0604020202020204" pitchFamily="34" charset="0"/>
                </a:rPr>
                <a:t>S</a:t>
              </a:r>
              <a:r>
                <a:rPr lang="en-SE" sz="1700" b="1" dirty="0">
                  <a:latin typeface="Arial Narrow" panose="020B0604020202020204" pitchFamily="34" charset="0"/>
                  <a:cs typeface="Arial Narrow" panose="020B0604020202020204" pitchFamily="34" charset="0"/>
                </a:rPr>
                <a:t>ocial</a:t>
              </a:r>
            </a:p>
            <a:p>
              <a:r>
                <a:rPr lang="en-GB" sz="1200" b="1" dirty="0">
                  <a:latin typeface="Arial Narrow" panose="020B0604020202020204" pitchFamily="34" charset="0"/>
                  <a:cs typeface="Arial Narrow" panose="020B0604020202020204" pitchFamily="34" charset="0"/>
                </a:rPr>
                <a:t>S</a:t>
              </a:r>
              <a:r>
                <a:rPr lang="en-SE" sz="1200" b="1" dirty="0">
                  <a:latin typeface="Arial Narrow" panose="020B0604020202020204" pitchFamily="34" charset="0"/>
                  <a:cs typeface="Arial Narrow" panose="020B0604020202020204" pitchFamily="34" charset="0"/>
                </a:rPr>
                <a:t>tandard of living</a:t>
              </a:r>
            </a:p>
            <a:p>
              <a:r>
                <a:rPr lang="en-SE" sz="1200" b="1" dirty="0">
                  <a:latin typeface="Arial Narrow" panose="020B0604020202020204" pitchFamily="34" charset="0"/>
                  <a:cs typeface="Arial Narrow" panose="020B0604020202020204" pitchFamily="34" charset="0"/>
                </a:rPr>
                <a:t>Education</a:t>
              </a:r>
            </a:p>
            <a:p>
              <a:r>
                <a:rPr lang="en-SE" sz="1200" b="1" dirty="0">
                  <a:latin typeface="Arial Narrow" panose="020B0604020202020204" pitchFamily="34" charset="0"/>
                  <a:cs typeface="Arial Narrow" panose="020B0604020202020204" pitchFamily="34" charset="0"/>
                </a:rPr>
                <a:t>Community</a:t>
              </a:r>
            </a:p>
            <a:p>
              <a:r>
                <a:rPr lang="en-SE" sz="1200" b="1" dirty="0">
                  <a:latin typeface="Arial Narrow" panose="020B0604020202020204" pitchFamily="34" charset="0"/>
                  <a:cs typeface="Arial Narrow" panose="020B0604020202020204" pitchFamily="34" charset="0"/>
                </a:rPr>
                <a:t>Equal opportunity</a:t>
              </a:r>
              <a:endParaRPr lang="en-SE" sz="1700" b="1" dirty="0">
                <a:latin typeface="Arial Narrow" panose="020B0604020202020204" pitchFamily="34" charset="0"/>
                <a:cs typeface="Arial Narrow" panose="020B0604020202020204" pitchFamily="34" charset="0"/>
              </a:endParaRPr>
            </a:p>
          </p:txBody>
        </p:sp>
        <p:sp>
          <p:nvSpPr>
            <p:cNvPr id="9" name="TextBox 8">
              <a:extLst>
                <a:ext uri="{FF2B5EF4-FFF2-40B4-BE49-F238E27FC236}">
                  <a16:creationId xmlns:a16="http://schemas.microsoft.com/office/drawing/2014/main" id="{33C8A1A8-624A-B14A-9255-DF7E42421C7B}"/>
                </a:ext>
              </a:extLst>
            </p:cNvPr>
            <p:cNvSpPr txBox="1"/>
            <p:nvPr/>
          </p:nvSpPr>
          <p:spPr>
            <a:xfrm>
              <a:off x="3266691" y="2836861"/>
              <a:ext cx="1265090" cy="1277273"/>
            </a:xfrm>
            <a:prstGeom prst="rect">
              <a:avLst/>
            </a:prstGeom>
            <a:noFill/>
          </p:spPr>
          <p:txBody>
            <a:bodyPr wrap="none" rtlCol="0">
              <a:spAutoFit/>
            </a:bodyPr>
            <a:lstStyle/>
            <a:p>
              <a:r>
                <a:rPr lang="en-US" sz="1700" b="1" dirty="0">
                  <a:latin typeface="Arial Narrow" panose="020B0604020202020204" pitchFamily="34" charset="0"/>
                  <a:cs typeface="Arial Narrow" panose="020B0604020202020204" pitchFamily="34" charset="0"/>
                </a:rPr>
                <a:t>Economic</a:t>
              </a:r>
              <a:endParaRPr lang="en-SE" sz="1700" b="1" dirty="0">
                <a:latin typeface="Arial Narrow" panose="020B0604020202020204" pitchFamily="34" charset="0"/>
                <a:cs typeface="Arial Narrow" panose="020B0604020202020204" pitchFamily="34" charset="0"/>
              </a:endParaRPr>
            </a:p>
            <a:p>
              <a:r>
                <a:rPr lang="en-US" sz="1200" b="1" dirty="0">
                  <a:latin typeface="Arial Narrow" panose="020B0604020202020204" pitchFamily="34" charset="0"/>
                  <a:cs typeface="Arial Narrow" panose="020B0604020202020204" pitchFamily="34" charset="0"/>
                </a:rPr>
                <a:t>Profit</a:t>
              </a:r>
            </a:p>
            <a:p>
              <a:r>
                <a:rPr lang="en-US" sz="1200" b="1" dirty="0">
                  <a:latin typeface="Arial Narrow" panose="020B0604020202020204" pitchFamily="34" charset="0"/>
                  <a:cs typeface="Arial Narrow" panose="020B0604020202020204" pitchFamily="34" charset="0"/>
                </a:rPr>
                <a:t>Cost Savings</a:t>
              </a:r>
            </a:p>
            <a:p>
              <a:r>
                <a:rPr lang="en-US" sz="1200" b="1" dirty="0">
                  <a:latin typeface="Arial Narrow" panose="020B0604020202020204" pitchFamily="34" charset="0"/>
                  <a:cs typeface="Arial Narrow" panose="020B0604020202020204" pitchFamily="34" charset="0"/>
                </a:rPr>
                <a:t>Economic Growth</a:t>
              </a:r>
            </a:p>
            <a:p>
              <a:r>
                <a:rPr lang="en-US" sz="1200" b="1" dirty="0">
                  <a:latin typeface="Arial Narrow" panose="020B0604020202020204" pitchFamily="34" charset="0"/>
                  <a:cs typeface="Arial Narrow" panose="020B0604020202020204" pitchFamily="34" charset="0"/>
                </a:rPr>
                <a:t>Research &amp; </a:t>
              </a:r>
              <a:br>
                <a:rPr lang="en-US" sz="1200" b="1" dirty="0">
                  <a:latin typeface="Arial Narrow" panose="020B0604020202020204" pitchFamily="34" charset="0"/>
                  <a:cs typeface="Arial Narrow" panose="020B0604020202020204" pitchFamily="34" charset="0"/>
                </a:rPr>
              </a:br>
              <a:r>
                <a:rPr lang="en-US" sz="1200" b="1" dirty="0">
                  <a:latin typeface="Arial Narrow" panose="020B0604020202020204" pitchFamily="34" charset="0"/>
                  <a:cs typeface="Arial Narrow" panose="020B0604020202020204" pitchFamily="34" charset="0"/>
                </a:rPr>
                <a:t>Development</a:t>
              </a:r>
              <a:endParaRPr lang="en-SE" sz="1200" b="1" dirty="0">
                <a:latin typeface="Arial Narrow" panose="020B0604020202020204" pitchFamily="34" charset="0"/>
                <a:cs typeface="Arial Narrow" panose="020B0604020202020204" pitchFamily="34" charset="0"/>
              </a:endParaRPr>
            </a:p>
          </p:txBody>
        </p:sp>
        <p:sp>
          <p:nvSpPr>
            <p:cNvPr id="10" name="TextBox 9">
              <a:extLst>
                <a:ext uri="{FF2B5EF4-FFF2-40B4-BE49-F238E27FC236}">
                  <a16:creationId xmlns:a16="http://schemas.microsoft.com/office/drawing/2014/main" id="{61D3E2C9-5CB6-5346-A1B3-9CDF90A32301}"/>
                </a:ext>
              </a:extLst>
            </p:cNvPr>
            <p:cNvSpPr txBox="1"/>
            <p:nvPr/>
          </p:nvSpPr>
          <p:spPr>
            <a:xfrm>
              <a:off x="2021799" y="741930"/>
              <a:ext cx="1877437" cy="1092607"/>
            </a:xfrm>
            <a:prstGeom prst="rect">
              <a:avLst/>
            </a:prstGeom>
            <a:noFill/>
          </p:spPr>
          <p:txBody>
            <a:bodyPr wrap="none" rtlCol="0">
              <a:spAutoFit/>
            </a:bodyPr>
            <a:lstStyle/>
            <a:p>
              <a:r>
                <a:rPr lang="en-US" sz="1700" b="1" dirty="0">
                  <a:latin typeface="Arial Narrow" panose="020B0604020202020204" pitchFamily="34" charset="0"/>
                  <a:cs typeface="Arial Narrow" panose="020B0604020202020204" pitchFamily="34" charset="0"/>
                </a:rPr>
                <a:t>Environmental</a:t>
              </a:r>
              <a:endParaRPr lang="en-SE" sz="1700" b="1" dirty="0">
                <a:latin typeface="Arial Narrow" panose="020B0604020202020204" pitchFamily="34" charset="0"/>
                <a:cs typeface="Arial Narrow" panose="020B0604020202020204" pitchFamily="34" charset="0"/>
              </a:endParaRPr>
            </a:p>
            <a:p>
              <a:r>
                <a:rPr lang="en-US" sz="1200" b="1" dirty="0">
                  <a:latin typeface="Arial Narrow" panose="020B0604020202020204" pitchFamily="34" charset="0"/>
                  <a:cs typeface="Arial Narrow" panose="020B0604020202020204" pitchFamily="34" charset="0"/>
                </a:rPr>
                <a:t>Natural resource use</a:t>
              </a:r>
            </a:p>
            <a:p>
              <a:r>
                <a:rPr lang="en-US" sz="1200" b="1" dirty="0">
                  <a:latin typeface="Arial Narrow" panose="020B0604020202020204" pitchFamily="34" charset="0"/>
                  <a:cs typeface="Arial Narrow" panose="020B0604020202020204" pitchFamily="34" charset="0"/>
                </a:rPr>
                <a:t>Environmental management</a:t>
              </a:r>
            </a:p>
            <a:p>
              <a:r>
                <a:rPr lang="en-US" sz="1200" b="1" dirty="0">
                  <a:latin typeface="Arial Narrow" panose="020B0604020202020204" pitchFamily="34" charset="0"/>
                  <a:cs typeface="Arial Narrow" panose="020B0604020202020204" pitchFamily="34" charset="0"/>
                </a:rPr>
                <a:t>Pollution prevention</a:t>
              </a:r>
            </a:p>
            <a:p>
              <a:r>
                <a:rPr lang="en-US" sz="1200" b="1" dirty="0">
                  <a:latin typeface="Arial Narrow" panose="020B0604020202020204" pitchFamily="34" charset="0"/>
                  <a:cs typeface="Arial Narrow" panose="020B0604020202020204" pitchFamily="34" charset="0"/>
                </a:rPr>
                <a:t>(air, water, land, waste)</a:t>
              </a:r>
              <a:endParaRPr lang="en-SE" sz="1200" b="1" dirty="0">
                <a:latin typeface="Arial Narrow" panose="020B0604020202020204" pitchFamily="34" charset="0"/>
                <a:cs typeface="Arial Narrow" panose="020B0604020202020204" pitchFamily="34" charset="0"/>
              </a:endParaRPr>
            </a:p>
          </p:txBody>
        </p:sp>
      </p:grpSp>
      <p:sp>
        <p:nvSpPr>
          <p:cNvPr id="13" name="Rounded Rectangle 12">
            <a:extLst>
              <a:ext uri="{FF2B5EF4-FFF2-40B4-BE49-F238E27FC236}">
                <a16:creationId xmlns:a16="http://schemas.microsoft.com/office/drawing/2014/main" id="{45D5B776-414E-C142-A53B-3059ABF23519}"/>
              </a:ext>
            </a:extLst>
          </p:cNvPr>
          <p:cNvSpPr/>
          <p:nvPr/>
        </p:nvSpPr>
        <p:spPr>
          <a:xfrm>
            <a:off x="213369" y="915566"/>
            <a:ext cx="2034531" cy="966835"/>
          </a:xfrm>
          <a:prstGeom prst="roundRect">
            <a:avLst/>
          </a:prstGeom>
          <a:solidFill>
            <a:srgbClr val="00B050">
              <a:alpha val="50000"/>
            </a:srgbClr>
          </a:solidFill>
          <a:ln w="63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sp>
        <p:nvSpPr>
          <p:cNvPr id="15" name="TextBox 14">
            <a:extLst>
              <a:ext uri="{FF2B5EF4-FFF2-40B4-BE49-F238E27FC236}">
                <a16:creationId xmlns:a16="http://schemas.microsoft.com/office/drawing/2014/main" id="{33E45877-1BD8-FF4B-99A5-F1938C802362}"/>
              </a:ext>
            </a:extLst>
          </p:cNvPr>
          <p:cNvSpPr txBox="1"/>
          <p:nvPr/>
        </p:nvSpPr>
        <p:spPr>
          <a:xfrm>
            <a:off x="231067" y="925670"/>
            <a:ext cx="2034531" cy="907941"/>
          </a:xfrm>
          <a:prstGeom prst="rect">
            <a:avLst/>
          </a:prstGeom>
          <a:noFill/>
        </p:spPr>
        <p:txBody>
          <a:bodyPr wrap="none" rtlCol="0">
            <a:spAutoFit/>
          </a:bodyPr>
          <a:lstStyle/>
          <a:p>
            <a:r>
              <a:rPr lang="en-GB" sz="1700" b="1" dirty="0">
                <a:latin typeface="Arial Narrow" panose="020B0604020202020204" pitchFamily="34" charset="0"/>
                <a:cs typeface="Arial Narrow" panose="020B0604020202020204" pitchFamily="34" charset="0"/>
              </a:rPr>
              <a:t>S</a:t>
            </a:r>
            <a:r>
              <a:rPr lang="en-SE" sz="1700" b="1" dirty="0">
                <a:latin typeface="Arial Narrow" panose="020B0604020202020204" pitchFamily="34" charset="0"/>
                <a:cs typeface="Arial Narrow" panose="020B0604020202020204" pitchFamily="34" charset="0"/>
              </a:rPr>
              <a:t>ocial-Environmental</a:t>
            </a:r>
          </a:p>
          <a:p>
            <a:r>
              <a:rPr lang="en-US" sz="1200" b="1" dirty="0">
                <a:latin typeface="Arial Narrow" panose="020B0604020202020204" pitchFamily="34" charset="0"/>
                <a:cs typeface="Arial Narrow" panose="020B0604020202020204" pitchFamily="34" charset="0"/>
              </a:rPr>
              <a:t>Environmental justice</a:t>
            </a:r>
            <a:endParaRPr lang="en-SE" sz="1200" b="1" dirty="0">
              <a:latin typeface="Arial Narrow" panose="020B0604020202020204" pitchFamily="34" charset="0"/>
              <a:cs typeface="Arial Narrow" panose="020B0604020202020204" pitchFamily="34" charset="0"/>
            </a:endParaRPr>
          </a:p>
          <a:p>
            <a:r>
              <a:rPr lang="en-SE" sz="1200" b="1" dirty="0">
                <a:latin typeface="Arial Narrow" panose="020B0604020202020204" pitchFamily="34" charset="0"/>
                <a:cs typeface="Arial Narrow" panose="020B0604020202020204" pitchFamily="34" charset="0"/>
              </a:rPr>
              <a:t>Natural resources stewardship</a:t>
            </a:r>
          </a:p>
          <a:p>
            <a:r>
              <a:rPr lang="en-SE" sz="1200" b="1" dirty="0">
                <a:latin typeface="Arial Narrow" panose="020B0604020202020204" pitchFamily="34" charset="0"/>
                <a:cs typeface="Arial Narrow" panose="020B0604020202020204" pitchFamily="34" charset="0"/>
              </a:rPr>
              <a:t>Locally &amp; globally</a:t>
            </a:r>
          </a:p>
        </p:txBody>
      </p:sp>
      <p:cxnSp>
        <p:nvCxnSpPr>
          <p:cNvPr id="17" name="Elbow Connector 16">
            <a:extLst>
              <a:ext uri="{FF2B5EF4-FFF2-40B4-BE49-F238E27FC236}">
                <a16:creationId xmlns:a16="http://schemas.microsoft.com/office/drawing/2014/main" id="{9CB9613E-7E16-2440-AEE3-3657FE06F84E}"/>
              </a:ext>
            </a:extLst>
          </p:cNvPr>
          <p:cNvCxnSpPr>
            <a:stCxn id="13" idx="2"/>
          </p:cNvCxnSpPr>
          <p:nvPr/>
        </p:nvCxnSpPr>
        <p:spPr>
          <a:xfrm rot="16200000" flipH="1">
            <a:off x="1692547" y="1420488"/>
            <a:ext cx="689349" cy="1613173"/>
          </a:xfrm>
          <a:prstGeom prst="bentConnector2">
            <a:avLst/>
          </a:prstGeom>
          <a:ln>
            <a:solidFill>
              <a:schemeClr val="tx1"/>
            </a:solidFill>
            <a:tailEnd type="triangle" w="lg" len="lg"/>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EC79C336-E450-7E4A-A386-EAA9F974B59D}"/>
              </a:ext>
            </a:extLst>
          </p:cNvPr>
          <p:cNvSpPr txBox="1"/>
          <p:nvPr/>
        </p:nvSpPr>
        <p:spPr>
          <a:xfrm>
            <a:off x="4865827" y="941193"/>
            <a:ext cx="2335896" cy="907941"/>
          </a:xfrm>
          <a:prstGeom prst="rect">
            <a:avLst/>
          </a:prstGeom>
          <a:noFill/>
        </p:spPr>
        <p:txBody>
          <a:bodyPr wrap="none" rtlCol="0">
            <a:spAutoFit/>
          </a:bodyPr>
          <a:lstStyle/>
          <a:p>
            <a:r>
              <a:rPr lang="en-US" sz="1700" b="1" dirty="0">
                <a:latin typeface="Arial Narrow" panose="020B0604020202020204" pitchFamily="34" charset="0"/>
                <a:cs typeface="Arial Narrow" panose="020B0604020202020204" pitchFamily="34" charset="0"/>
              </a:rPr>
              <a:t>Environmental-Economic</a:t>
            </a:r>
            <a:endParaRPr lang="en-SE" sz="1700" b="1" dirty="0">
              <a:latin typeface="Arial Narrow" panose="020B0604020202020204" pitchFamily="34" charset="0"/>
              <a:cs typeface="Arial Narrow" panose="020B0604020202020204" pitchFamily="34" charset="0"/>
            </a:endParaRPr>
          </a:p>
          <a:p>
            <a:r>
              <a:rPr lang="en-US" sz="1200" b="1" dirty="0">
                <a:latin typeface="Arial Narrow" panose="020B0604020202020204" pitchFamily="34" charset="0"/>
                <a:cs typeface="Arial Narrow" panose="020B0604020202020204" pitchFamily="34" charset="0"/>
              </a:rPr>
              <a:t>Energy efficient</a:t>
            </a:r>
          </a:p>
          <a:p>
            <a:r>
              <a:rPr lang="en-US" sz="1200" b="1" dirty="0">
                <a:latin typeface="Arial Narrow" panose="020B0604020202020204" pitchFamily="34" charset="0"/>
                <a:cs typeface="Arial Narrow" panose="020B0604020202020204" pitchFamily="34" charset="0"/>
              </a:rPr>
              <a:t>Subsidies / incentives for use of </a:t>
            </a:r>
            <a:br>
              <a:rPr lang="en-US" sz="1200" b="1" dirty="0">
                <a:latin typeface="Arial Narrow" panose="020B0604020202020204" pitchFamily="34" charset="0"/>
                <a:cs typeface="Arial Narrow" panose="020B0604020202020204" pitchFamily="34" charset="0"/>
              </a:rPr>
            </a:br>
            <a:r>
              <a:rPr lang="en-US" sz="1200" b="1" dirty="0">
                <a:latin typeface="Arial Narrow" panose="020B0604020202020204" pitchFamily="34" charset="0"/>
                <a:cs typeface="Arial Narrow" panose="020B0604020202020204" pitchFamily="34" charset="0"/>
              </a:rPr>
              <a:t>natural resources</a:t>
            </a:r>
            <a:endParaRPr lang="en-SE" sz="1200" b="1" dirty="0">
              <a:latin typeface="Arial Narrow" panose="020B0604020202020204" pitchFamily="34" charset="0"/>
              <a:cs typeface="Arial Narrow" panose="020B0604020202020204" pitchFamily="34" charset="0"/>
            </a:endParaRPr>
          </a:p>
        </p:txBody>
      </p:sp>
      <p:cxnSp>
        <p:nvCxnSpPr>
          <p:cNvPr id="20" name="Elbow Connector 19">
            <a:extLst>
              <a:ext uri="{FF2B5EF4-FFF2-40B4-BE49-F238E27FC236}">
                <a16:creationId xmlns:a16="http://schemas.microsoft.com/office/drawing/2014/main" id="{5C065016-2922-D94B-AC02-810E5DCB1D19}"/>
              </a:ext>
            </a:extLst>
          </p:cNvPr>
          <p:cNvCxnSpPr>
            <a:cxnSpLocks/>
            <a:stCxn id="19" idx="2"/>
          </p:cNvCxnSpPr>
          <p:nvPr/>
        </p:nvCxnSpPr>
        <p:spPr>
          <a:xfrm rot="5400000">
            <a:off x="4799828" y="1340002"/>
            <a:ext cx="693169" cy="1770325"/>
          </a:xfrm>
          <a:prstGeom prst="bentConnector2">
            <a:avLst/>
          </a:prstGeom>
          <a:ln>
            <a:solidFill>
              <a:schemeClr val="tx1"/>
            </a:solidFill>
            <a:tailEnd type="triangle" w="lg" len="lg"/>
          </a:ln>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B7CD2775-2256-444E-995B-1B3CF2EF35F5}"/>
              </a:ext>
            </a:extLst>
          </p:cNvPr>
          <p:cNvSpPr txBox="1"/>
          <p:nvPr/>
        </p:nvSpPr>
        <p:spPr>
          <a:xfrm>
            <a:off x="213369" y="3972636"/>
            <a:ext cx="1622560" cy="907941"/>
          </a:xfrm>
          <a:prstGeom prst="rect">
            <a:avLst/>
          </a:prstGeom>
          <a:noFill/>
        </p:spPr>
        <p:txBody>
          <a:bodyPr wrap="none" rtlCol="0">
            <a:spAutoFit/>
          </a:bodyPr>
          <a:lstStyle/>
          <a:p>
            <a:r>
              <a:rPr lang="en-US" sz="1700" b="1" dirty="0">
                <a:latin typeface="Arial Narrow" panose="020B0604020202020204" pitchFamily="34" charset="0"/>
                <a:cs typeface="Arial Narrow" panose="020B0604020202020204" pitchFamily="34" charset="0"/>
              </a:rPr>
              <a:t>Economic-Social</a:t>
            </a:r>
            <a:endParaRPr lang="en-SE" sz="1700" b="1" dirty="0">
              <a:latin typeface="Arial Narrow" panose="020B0604020202020204" pitchFamily="34" charset="0"/>
              <a:cs typeface="Arial Narrow" panose="020B0604020202020204" pitchFamily="34" charset="0"/>
            </a:endParaRPr>
          </a:p>
          <a:p>
            <a:r>
              <a:rPr lang="en-US" sz="1200" b="1" dirty="0">
                <a:latin typeface="Arial Narrow" panose="020B0604020202020204" pitchFamily="34" charset="0"/>
                <a:cs typeface="Arial Narrow" panose="020B0604020202020204" pitchFamily="34" charset="0"/>
              </a:rPr>
              <a:t>Business ethics</a:t>
            </a:r>
          </a:p>
          <a:p>
            <a:r>
              <a:rPr lang="en-US" sz="1200" b="1" dirty="0">
                <a:latin typeface="Arial Narrow" panose="020B0604020202020204" pitchFamily="34" charset="0"/>
                <a:cs typeface="Arial Narrow" panose="020B0604020202020204" pitchFamily="34" charset="0"/>
              </a:rPr>
              <a:t>Fair trade</a:t>
            </a:r>
          </a:p>
          <a:p>
            <a:r>
              <a:rPr lang="en-US" sz="1200" b="1" dirty="0">
                <a:latin typeface="Arial Narrow" panose="020B0604020202020204" pitchFamily="34" charset="0"/>
                <a:cs typeface="Arial Narrow" panose="020B0604020202020204" pitchFamily="34" charset="0"/>
              </a:rPr>
              <a:t>Worker’s rights</a:t>
            </a:r>
          </a:p>
        </p:txBody>
      </p:sp>
      <p:cxnSp>
        <p:nvCxnSpPr>
          <p:cNvPr id="36" name="Elbow Connector 35">
            <a:extLst>
              <a:ext uri="{FF2B5EF4-FFF2-40B4-BE49-F238E27FC236}">
                <a16:creationId xmlns:a16="http://schemas.microsoft.com/office/drawing/2014/main" id="{7BBF9E23-7C78-BB44-B810-CC3954DC9F6D}"/>
              </a:ext>
            </a:extLst>
          </p:cNvPr>
          <p:cNvCxnSpPr>
            <a:cxnSpLocks/>
            <a:stCxn id="26" idx="3"/>
          </p:cNvCxnSpPr>
          <p:nvPr/>
        </p:nvCxnSpPr>
        <p:spPr>
          <a:xfrm flipV="1">
            <a:off x="1835929" y="3901166"/>
            <a:ext cx="1782592" cy="525440"/>
          </a:xfrm>
          <a:prstGeom prst="bentConnector3">
            <a:avLst>
              <a:gd name="adj1" fmla="val 100756"/>
            </a:avLst>
          </a:prstGeom>
          <a:ln>
            <a:solidFill>
              <a:schemeClr val="tx1"/>
            </a:solidFill>
            <a:tailEnd type="triangle" w="lg" len="lg"/>
          </a:ln>
        </p:spPr>
        <p:style>
          <a:lnRef idx="2">
            <a:schemeClr val="accent1"/>
          </a:lnRef>
          <a:fillRef idx="0">
            <a:schemeClr val="accent1"/>
          </a:fillRef>
          <a:effectRef idx="1">
            <a:schemeClr val="accent1"/>
          </a:effectRef>
          <a:fontRef idx="minor">
            <a:schemeClr val="tx1"/>
          </a:fontRef>
        </p:style>
      </p:cxnSp>
      <p:sp>
        <p:nvSpPr>
          <p:cNvPr id="42" name="TextBox 41">
            <a:extLst>
              <a:ext uri="{FF2B5EF4-FFF2-40B4-BE49-F238E27FC236}">
                <a16:creationId xmlns:a16="http://schemas.microsoft.com/office/drawing/2014/main" id="{5792CCE2-CCAC-0B46-8573-96A69185A7F8}"/>
              </a:ext>
            </a:extLst>
          </p:cNvPr>
          <p:cNvSpPr txBox="1"/>
          <p:nvPr/>
        </p:nvSpPr>
        <p:spPr>
          <a:xfrm>
            <a:off x="6186288" y="2021745"/>
            <a:ext cx="2664296" cy="2862322"/>
          </a:xfrm>
          <a:prstGeom prst="rect">
            <a:avLst/>
          </a:prstGeom>
          <a:solidFill>
            <a:schemeClr val="bg1"/>
          </a:solidFill>
        </p:spPr>
        <p:txBody>
          <a:bodyPr wrap="square" rtlCol="0">
            <a:spAutoFit/>
          </a:bodyPr>
          <a:lstStyle/>
          <a:p>
            <a:pPr marL="342900" indent="-342900">
              <a:buFont typeface="+mj-lt"/>
              <a:buAutoNum type="arabicPeriod"/>
            </a:pPr>
            <a:r>
              <a:rPr lang="en-SE" b="1" dirty="0">
                <a:latin typeface="Arial Narrow" panose="020B0604020202020204" pitchFamily="34" charset="0"/>
                <a:cs typeface="Arial Narrow" panose="020B0604020202020204" pitchFamily="34" charset="0"/>
              </a:rPr>
              <a:t>Software systems support all aspects of our daily lives</a:t>
            </a:r>
          </a:p>
          <a:p>
            <a:pPr marL="342900" indent="-342900">
              <a:buFont typeface="+mj-lt"/>
              <a:buAutoNum type="arabicPeriod"/>
            </a:pPr>
            <a:r>
              <a:rPr lang="en-SE" b="1" dirty="0">
                <a:latin typeface="Arial Narrow" panose="020B0604020202020204" pitchFamily="34" charset="0"/>
                <a:cs typeface="Arial Narrow" panose="020B0604020202020204" pitchFamily="34" charset="0"/>
              </a:rPr>
              <a:t>As designers, we have a responsibility for long-term effects of our work products</a:t>
            </a:r>
          </a:p>
          <a:p>
            <a:pPr marL="342900" indent="-342900">
              <a:buFont typeface="+mj-lt"/>
              <a:buAutoNum type="arabicPeriod"/>
            </a:pPr>
            <a:r>
              <a:rPr lang="en-SE" b="1" dirty="0">
                <a:latin typeface="Arial Narrow" panose="020B0604020202020204" pitchFamily="34" charset="0"/>
                <a:cs typeface="Arial Narrow" panose="020B0604020202020204" pitchFamily="34" charset="0"/>
              </a:rPr>
              <a:t>How can we consider sustainability during software engineering?</a:t>
            </a:r>
          </a:p>
        </p:txBody>
      </p:sp>
    </p:spTree>
    <p:extLst>
      <p:ext uri="{BB962C8B-B14F-4D97-AF65-F5344CB8AC3E}">
        <p14:creationId xmlns:p14="http://schemas.microsoft.com/office/powerpoint/2010/main" val="2331448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8B791-F9EC-BB46-9076-DC8D80AFDB13}"/>
              </a:ext>
            </a:extLst>
          </p:cNvPr>
          <p:cNvSpPr>
            <a:spLocks noGrp="1"/>
          </p:cNvSpPr>
          <p:nvPr>
            <p:ph type="title"/>
          </p:nvPr>
        </p:nvSpPr>
        <p:spPr/>
        <p:txBody>
          <a:bodyPr/>
          <a:lstStyle/>
          <a:p>
            <a:r>
              <a:rPr lang="en-SE" dirty="0"/>
              <a:t>Sustainability &amp; Software Systems</a:t>
            </a:r>
          </a:p>
        </p:txBody>
      </p:sp>
      <p:sp>
        <p:nvSpPr>
          <p:cNvPr id="3" name="Content Placeholder 2">
            <a:extLst>
              <a:ext uri="{FF2B5EF4-FFF2-40B4-BE49-F238E27FC236}">
                <a16:creationId xmlns:a16="http://schemas.microsoft.com/office/drawing/2014/main" id="{24D56456-D3B3-0C4E-8CF1-AABF4F6EE254}"/>
              </a:ext>
            </a:extLst>
          </p:cNvPr>
          <p:cNvSpPr>
            <a:spLocks noGrp="1"/>
          </p:cNvSpPr>
          <p:nvPr>
            <p:ph sz="half" idx="1"/>
          </p:nvPr>
        </p:nvSpPr>
        <p:spPr/>
        <p:txBody>
          <a:bodyPr/>
          <a:lstStyle/>
          <a:p>
            <a:r>
              <a:rPr lang="en-SE" dirty="0"/>
              <a:t>Two main understandings for software systems</a:t>
            </a:r>
          </a:p>
          <a:p>
            <a:pPr lvl="1"/>
            <a:r>
              <a:rPr lang="en-SE" dirty="0"/>
              <a:t>Green </a:t>
            </a:r>
            <a:r>
              <a:rPr lang="en-SE" i="1" dirty="0"/>
              <a:t>in</a:t>
            </a:r>
            <a:r>
              <a:rPr lang="en-SE" dirty="0"/>
              <a:t> IT:</a:t>
            </a:r>
            <a:br>
              <a:rPr lang="en-SE" dirty="0"/>
            </a:br>
            <a:r>
              <a:rPr lang="en-SE" dirty="0"/>
              <a:t>energy, hardware, efficiency </a:t>
            </a:r>
            <a:br>
              <a:rPr lang="en-SE" dirty="0"/>
            </a:br>
            <a:r>
              <a:rPr lang="en-SE" dirty="0"/>
              <a:t>e.g. green data centers</a:t>
            </a:r>
          </a:p>
          <a:p>
            <a:pPr lvl="1"/>
            <a:r>
              <a:rPr lang="en-SE" dirty="0"/>
              <a:t>Green </a:t>
            </a:r>
            <a:r>
              <a:rPr lang="en-SE" i="1" dirty="0"/>
              <a:t>by</a:t>
            </a:r>
            <a:r>
              <a:rPr lang="en-SE" dirty="0"/>
              <a:t> IT:</a:t>
            </a:r>
            <a:br>
              <a:rPr lang="en-SE" dirty="0"/>
            </a:br>
            <a:r>
              <a:rPr lang="en-SE" dirty="0"/>
              <a:t>system purpose</a:t>
            </a:r>
            <a:br>
              <a:rPr lang="en-SE" dirty="0"/>
            </a:br>
            <a:r>
              <a:rPr lang="en-SE" dirty="0"/>
              <a:t>e.g. car sharing system</a:t>
            </a:r>
          </a:p>
          <a:p>
            <a:r>
              <a:rPr lang="en-SE" dirty="0"/>
              <a:t>Again: How can we consider sustainability during software engineering?</a:t>
            </a:r>
          </a:p>
        </p:txBody>
      </p:sp>
    </p:spTree>
    <p:extLst>
      <p:ext uri="{BB962C8B-B14F-4D97-AF65-F5344CB8AC3E}">
        <p14:creationId xmlns:p14="http://schemas.microsoft.com/office/powerpoint/2010/main" val="1303272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45823-917B-2243-94F7-F886CDC9F235}"/>
              </a:ext>
            </a:extLst>
          </p:cNvPr>
          <p:cNvSpPr>
            <a:spLocks noGrp="1"/>
          </p:cNvSpPr>
          <p:nvPr>
            <p:ph type="title"/>
          </p:nvPr>
        </p:nvSpPr>
        <p:spPr/>
        <p:txBody>
          <a:bodyPr/>
          <a:lstStyle/>
          <a:p>
            <a:r>
              <a:rPr lang="en-SE" dirty="0"/>
              <a:t>Sustainability in software engineering</a:t>
            </a:r>
          </a:p>
        </p:txBody>
      </p:sp>
      <p:sp>
        <p:nvSpPr>
          <p:cNvPr id="3" name="Content Placeholder 2">
            <a:extLst>
              <a:ext uri="{FF2B5EF4-FFF2-40B4-BE49-F238E27FC236}">
                <a16:creationId xmlns:a16="http://schemas.microsoft.com/office/drawing/2014/main" id="{C24A79D7-A099-CE47-9165-ADB7DA34D07A}"/>
              </a:ext>
            </a:extLst>
          </p:cNvPr>
          <p:cNvSpPr>
            <a:spLocks noGrp="1"/>
          </p:cNvSpPr>
          <p:nvPr>
            <p:ph sz="half" idx="1"/>
          </p:nvPr>
        </p:nvSpPr>
        <p:spPr/>
        <p:txBody>
          <a:bodyPr/>
          <a:lstStyle/>
          <a:p>
            <a:r>
              <a:rPr lang="en-GB" dirty="0">
                <a:solidFill>
                  <a:srgbClr val="0070C0"/>
                </a:solidFill>
              </a:rPr>
              <a:t>B</a:t>
            </a:r>
            <a:r>
              <a:rPr lang="en-SE" dirty="0">
                <a:solidFill>
                  <a:srgbClr val="0070C0"/>
                </a:solidFill>
              </a:rPr>
              <a:t>usiness only focus </a:t>
            </a:r>
            <a:r>
              <a:rPr lang="en-SE" dirty="0"/>
              <a:t>vs </a:t>
            </a:r>
            <a:r>
              <a:rPr lang="en-SE" dirty="0">
                <a:solidFill>
                  <a:srgbClr val="00B050"/>
                </a:solidFill>
              </a:rPr>
              <a:t>advancing multiple dimensions simultaneously</a:t>
            </a:r>
          </a:p>
          <a:p>
            <a:r>
              <a:rPr lang="en-SE" dirty="0">
                <a:solidFill>
                  <a:srgbClr val="0070C0"/>
                </a:solidFill>
              </a:rPr>
              <a:t>Focus on internal stakeholders </a:t>
            </a:r>
            <a:r>
              <a:rPr lang="en-SE" dirty="0">
                <a:solidFill>
                  <a:srgbClr val="000000"/>
                </a:solidFill>
              </a:rPr>
              <a:t>vs</a:t>
            </a:r>
            <a:r>
              <a:rPr lang="en-SE" dirty="0">
                <a:solidFill>
                  <a:srgbClr val="00B050"/>
                </a:solidFill>
              </a:rPr>
              <a:t> include external stakeholders</a:t>
            </a:r>
          </a:p>
          <a:p>
            <a:r>
              <a:rPr lang="en-SE" dirty="0">
                <a:solidFill>
                  <a:srgbClr val="0070C0"/>
                </a:solidFill>
              </a:rPr>
              <a:t>Focus on stakeholder want </a:t>
            </a:r>
            <a:r>
              <a:rPr lang="en-SE" dirty="0">
                <a:solidFill>
                  <a:srgbClr val="000000"/>
                </a:solidFill>
              </a:rPr>
              <a:t>vs</a:t>
            </a:r>
            <a:r>
              <a:rPr lang="en-SE" dirty="0">
                <a:solidFill>
                  <a:srgbClr val="00B050"/>
                </a:solidFill>
              </a:rPr>
              <a:t> helping the stakeholder understand system’s enabling effects</a:t>
            </a:r>
          </a:p>
          <a:p>
            <a:r>
              <a:rPr lang="en-SE" dirty="0">
                <a:solidFill>
                  <a:srgbClr val="0070C0"/>
                </a:solidFill>
              </a:rPr>
              <a:t>Identify risks to timeley project completion </a:t>
            </a:r>
            <a:r>
              <a:rPr lang="en-SE" dirty="0">
                <a:solidFill>
                  <a:srgbClr val="000000"/>
                </a:solidFill>
              </a:rPr>
              <a:t>vs</a:t>
            </a:r>
            <a:r>
              <a:rPr lang="en-SE" dirty="0">
                <a:solidFill>
                  <a:srgbClr val="00B050"/>
                </a:solidFill>
              </a:rPr>
              <a:t> include enabling and structural effects and risks that can develop over time</a:t>
            </a:r>
          </a:p>
        </p:txBody>
      </p:sp>
    </p:spTree>
    <p:extLst>
      <p:ext uri="{BB962C8B-B14F-4D97-AF65-F5344CB8AC3E}">
        <p14:creationId xmlns:p14="http://schemas.microsoft.com/office/powerpoint/2010/main" val="1371072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3AF7C-E7D5-DB4C-8874-5085A7FE99C9}"/>
              </a:ext>
            </a:extLst>
          </p:cNvPr>
          <p:cNvSpPr>
            <a:spLocks noGrp="1"/>
          </p:cNvSpPr>
          <p:nvPr>
            <p:ph type="title"/>
          </p:nvPr>
        </p:nvSpPr>
        <p:spPr/>
        <p:txBody>
          <a:bodyPr>
            <a:normAutofit fontScale="90000"/>
          </a:bodyPr>
          <a:lstStyle/>
          <a:p>
            <a:r>
              <a:rPr lang="en-SE" dirty="0"/>
              <a:t>Designing Future Software for Sustainability: </a:t>
            </a:r>
            <a:br>
              <a:rPr lang="en-SE" dirty="0"/>
            </a:br>
            <a:r>
              <a:rPr lang="en-SE" dirty="0"/>
              <a:t>The Karlskrona Manifesto</a:t>
            </a:r>
          </a:p>
        </p:txBody>
      </p:sp>
      <p:sp>
        <p:nvSpPr>
          <p:cNvPr id="3" name="Content Placeholder 2">
            <a:extLst>
              <a:ext uri="{FF2B5EF4-FFF2-40B4-BE49-F238E27FC236}">
                <a16:creationId xmlns:a16="http://schemas.microsoft.com/office/drawing/2014/main" id="{95D5B172-25A8-6549-8841-FDA5E9D43762}"/>
              </a:ext>
            </a:extLst>
          </p:cNvPr>
          <p:cNvSpPr>
            <a:spLocks noGrp="1"/>
          </p:cNvSpPr>
          <p:nvPr>
            <p:ph sz="half" idx="1"/>
          </p:nvPr>
        </p:nvSpPr>
        <p:spPr/>
        <p:txBody>
          <a:bodyPr/>
          <a:lstStyle/>
          <a:p>
            <a:r>
              <a:rPr lang="en-SE" dirty="0"/>
              <a:t>What is going wrong?</a:t>
            </a:r>
          </a:p>
          <a:p>
            <a:pPr lvl="1"/>
            <a:r>
              <a:rPr lang="en-SE" dirty="0"/>
              <a:t>Misperceptions</a:t>
            </a:r>
          </a:p>
          <a:p>
            <a:pPr lvl="2"/>
            <a:r>
              <a:rPr lang="en-SE" dirty="0"/>
              <a:t>Framing sustainability as only protecting the environment</a:t>
            </a:r>
          </a:p>
          <a:p>
            <a:pPr lvl="2"/>
            <a:r>
              <a:rPr lang="en-GB" dirty="0"/>
              <a:t>D</a:t>
            </a:r>
            <a:r>
              <a:rPr lang="en-SE"/>
              <a:t>ismissing sustainability </a:t>
            </a:r>
            <a:r>
              <a:rPr lang="en-SE" dirty="0"/>
              <a:t>as a distinct research discipline</a:t>
            </a:r>
          </a:p>
          <a:p>
            <a:pPr lvl="2"/>
            <a:r>
              <a:rPr lang="en-GB" dirty="0"/>
              <a:t>T</a:t>
            </a:r>
            <a:r>
              <a:rPr lang="en-SE" dirty="0"/>
              <a:t>hinking that taking small steps in sustainability is sufficient, appropriate, and acceptable</a:t>
            </a:r>
          </a:p>
        </p:txBody>
      </p:sp>
      <p:sp>
        <p:nvSpPr>
          <p:cNvPr id="4" name="TextBox 3">
            <a:extLst>
              <a:ext uri="{FF2B5EF4-FFF2-40B4-BE49-F238E27FC236}">
                <a16:creationId xmlns:a16="http://schemas.microsoft.com/office/drawing/2014/main" id="{A6D07787-5005-4846-A6BA-CFE9ECEFF8D4}"/>
              </a:ext>
            </a:extLst>
          </p:cNvPr>
          <p:cNvSpPr txBox="1"/>
          <p:nvPr/>
        </p:nvSpPr>
        <p:spPr>
          <a:xfrm>
            <a:off x="323850" y="4525788"/>
            <a:ext cx="2853217" cy="369332"/>
          </a:xfrm>
          <a:prstGeom prst="rect">
            <a:avLst/>
          </a:prstGeom>
          <a:noFill/>
        </p:spPr>
        <p:txBody>
          <a:bodyPr wrap="none" rtlCol="0">
            <a:spAutoFit/>
          </a:bodyPr>
          <a:lstStyle/>
          <a:p>
            <a:r>
              <a:rPr lang="en-SE" b="1" dirty="0">
                <a:latin typeface="Arial Narrow" panose="020B0604020202020204" pitchFamily="34" charset="0"/>
                <a:cs typeface="Arial Narrow" panose="020B0604020202020204" pitchFamily="34" charset="0"/>
              </a:rPr>
              <a:t>www.sustainabilitydesign.org</a:t>
            </a:r>
          </a:p>
        </p:txBody>
      </p:sp>
    </p:spTree>
    <p:extLst>
      <p:ext uri="{BB962C8B-B14F-4D97-AF65-F5344CB8AC3E}">
        <p14:creationId xmlns:p14="http://schemas.microsoft.com/office/powerpoint/2010/main" val="11048611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3AF7C-E7D5-DB4C-8874-5085A7FE99C9}"/>
              </a:ext>
            </a:extLst>
          </p:cNvPr>
          <p:cNvSpPr>
            <a:spLocks noGrp="1"/>
          </p:cNvSpPr>
          <p:nvPr>
            <p:ph type="title"/>
          </p:nvPr>
        </p:nvSpPr>
        <p:spPr/>
        <p:txBody>
          <a:bodyPr>
            <a:normAutofit fontScale="90000"/>
          </a:bodyPr>
          <a:lstStyle/>
          <a:p>
            <a:r>
              <a:rPr lang="en-SE" dirty="0"/>
              <a:t>Designing Future Software for Sustainability: </a:t>
            </a:r>
            <a:br>
              <a:rPr lang="en-SE" dirty="0"/>
            </a:br>
            <a:r>
              <a:rPr lang="en-SE" dirty="0"/>
              <a:t>The Karlskrona Manifesto</a:t>
            </a:r>
          </a:p>
        </p:txBody>
      </p:sp>
      <p:sp>
        <p:nvSpPr>
          <p:cNvPr id="3" name="Content Placeholder 2">
            <a:extLst>
              <a:ext uri="{FF2B5EF4-FFF2-40B4-BE49-F238E27FC236}">
                <a16:creationId xmlns:a16="http://schemas.microsoft.com/office/drawing/2014/main" id="{95D5B172-25A8-6549-8841-FDA5E9D43762}"/>
              </a:ext>
            </a:extLst>
          </p:cNvPr>
          <p:cNvSpPr>
            <a:spLocks noGrp="1"/>
          </p:cNvSpPr>
          <p:nvPr>
            <p:ph sz="half" idx="1"/>
          </p:nvPr>
        </p:nvSpPr>
        <p:spPr>
          <a:xfrm>
            <a:off x="324000" y="1080000"/>
            <a:ext cx="8496150" cy="3723998"/>
          </a:xfrm>
          <a:solidFill>
            <a:schemeClr val="bg1"/>
          </a:solidFill>
        </p:spPr>
        <p:txBody>
          <a:bodyPr/>
          <a:lstStyle/>
          <a:p>
            <a:r>
              <a:rPr lang="en-SE" dirty="0"/>
              <a:t>How to get it right?</a:t>
            </a:r>
          </a:p>
          <a:p>
            <a:pPr lvl="1"/>
            <a:r>
              <a:rPr lang="en-SE" sz="1800" dirty="0"/>
              <a:t>Sustainability is systemic</a:t>
            </a:r>
          </a:p>
          <a:p>
            <a:pPr lvl="1"/>
            <a:r>
              <a:rPr lang="en-SE" sz="1800" dirty="0"/>
              <a:t>… is multidimensional</a:t>
            </a:r>
          </a:p>
          <a:p>
            <a:pPr lvl="1"/>
            <a:r>
              <a:rPr lang="en-SE" sz="1800" dirty="0"/>
              <a:t>… is interdisciplinary</a:t>
            </a:r>
          </a:p>
          <a:p>
            <a:pPr lvl="1"/>
            <a:r>
              <a:rPr lang="en-SE" sz="1800" dirty="0"/>
              <a:t>… transcends the system’s purpose</a:t>
            </a:r>
          </a:p>
          <a:p>
            <a:pPr lvl="1"/>
            <a:r>
              <a:rPr lang="en-SE" sz="1800" dirty="0"/>
              <a:t>… applies to both a system and its wider contexts</a:t>
            </a:r>
          </a:p>
          <a:p>
            <a:pPr lvl="1"/>
            <a:r>
              <a:rPr lang="en-SE" sz="1800" dirty="0"/>
              <a:t>… requires action on multiple levels</a:t>
            </a:r>
          </a:p>
          <a:p>
            <a:pPr lvl="1"/>
            <a:r>
              <a:rPr lang="en-SE" sz="1800" dirty="0"/>
              <a:t>… requires multiple timescales</a:t>
            </a:r>
          </a:p>
          <a:p>
            <a:pPr lvl="1"/>
            <a:r>
              <a:rPr lang="en-SE" sz="1800" dirty="0"/>
              <a:t>Changing design to take long-term effects into account doesn’t automatically imply sacrifices</a:t>
            </a:r>
          </a:p>
          <a:p>
            <a:pPr lvl="1"/>
            <a:r>
              <a:rPr lang="en-SE" sz="1800" dirty="0"/>
              <a:t>System viability is a precondition for and enabler of sustainability design</a:t>
            </a:r>
          </a:p>
        </p:txBody>
      </p:sp>
    </p:spTree>
    <p:extLst>
      <p:ext uri="{BB962C8B-B14F-4D97-AF65-F5344CB8AC3E}">
        <p14:creationId xmlns:p14="http://schemas.microsoft.com/office/powerpoint/2010/main" val="33053502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3AF7C-E7D5-DB4C-8874-5085A7FE99C9}"/>
              </a:ext>
            </a:extLst>
          </p:cNvPr>
          <p:cNvSpPr>
            <a:spLocks noGrp="1"/>
          </p:cNvSpPr>
          <p:nvPr>
            <p:ph type="title"/>
          </p:nvPr>
        </p:nvSpPr>
        <p:spPr/>
        <p:txBody>
          <a:bodyPr>
            <a:normAutofit fontScale="90000"/>
          </a:bodyPr>
          <a:lstStyle/>
          <a:p>
            <a:r>
              <a:rPr lang="en-SE" dirty="0"/>
              <a:t>Designing Future Software for Sustainability: </a:t>
            </a:r>
            <a:br>
              <a:rPr lang="en-SE" dirty="0"/>
            </a:br>
            <a:r>
              <a:rPr lang="en-SE" dirty="0"/>
              <a:t>The Karlskrona Manifesto</a:t>
            </a:r>
          </a:p>
        </p:txBody>
      </p:sp>
      <p:sp>
        <p:nvSpPr>
          <p:cNvPr id="4" name="TextBox 3">
            <a:extLst>
              <a:ext uri="{FF2B5EF4-FFF2-40B4-BE49-F238E27FC236}">
                <a16:creationId xmlns:a16="http://schemas.microsoft.com/office/drawing/2014/main" id="{A6D07787-5005-4846-A6BA-CFE9ECEFF8D4}"/>
              </a:ext>
            </a:extLst>
          </p:cNvPr>
          <p:cNvSpPr txBox="1"/>
          <p:nvPr/>
        </p:nvSpPr>
        <p:spPr>
          <a:xfrm>
            <a:off x="323850" y="4525788"/>
            <a:ext cx="2853217" cy="369332"/>
          </a:xfrm>
          <a:prstGeom prst="rect">
            <a:avLst/>
          </a:prstGeom>
          <a:noFill/>
        </p:spPr>
        <p:txBody>
          <a:bodyPr wrap="none" rtlCol="0">
            <a:spAutoFit/>
          </a:bodyPr>
          <a:lstStyle/>
          <a:p>
            <a:r>
              <a:rPr lang="en-SE" b="1" dirty="0">
                <a:latin typeface="Arial Narrow" panose="020B0604020202020204" pitchFamily="34" charset="0"/>
                <a:cs typeface="Arial Narrow" panose="020B0604020202020204" pitchFamily="34" charset="0"/>
              </a:rPr>
              <a:t>www.sustainabilitydesign.org</a:t>
            </a:r>
          </a:p>
        </p:txBody>
      </p:sp>
      <p:sp>
        <p:nvSpPr>
          <p:cNvPr id="6" name="Rectangle 5">
            <a:extLst>
              <a:ext uri="{FF2B5EF4-FFF2-40B4-BE49-F238E27FC236}">
                <a16:creationId xmlns:a16="http://schemas.microsoft.com/office/drawing/2014/main" id="{3FA1C806-DCE0-DC4A-AA9C-9BEFF63653C0}"/>
              </a:ext>
            </a:extLst>
          </p:cNvPr>
          <p:cNvSpPr/>
          <p:nvPr/>
        </p:nvSpPr>
        <p:spPr>
          <a:xfrm>
            <a:off x="503548" y="1923678"/>
            <a:ext cx="8136904" cy="954107"/>
          </a:xfrm>
          <a:prstGeom prst="rect">
            <a:avLst/>
          </a:prstGeom>
        </p:spPr>
        <p:txBody>
          <a:bodyPr wrap="square">
            <a:spAutoFit/>
          </a:bodyPr>
          <a:lstStyle/>
          <a:p>
            <a:pPr algn="ctr"/>
            <a:r>
              <a:rPr lang="en-US" sz="2800" b="1" dirty="0">
                <a:latin typeface="Arial Narrow" panose="020B0604020202020204" pitchFamily="34" charset="0"/>
                <a:cs typeface="Arial Narrow" panose="020B0604020202020204" pitchFamily="34" charset="0"/>
              </a:rPr>
              <a:t>As designers of software technology, we are responsible for the long-term consequences of our designs</a:t>
            </a:r>
            <a:endParaRPr lang="en-SE" sz="2800" b="1" dirty="0">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313164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F150FB3-C081-9F4B-AE41-CF8F8E1210AB}"/>
              </a:ext>
            </a:extLst>
          </p:cNvPr>
          <p:cNvSpPr>
            <a:spLocks noGrp="1"/>
          </p:cNvSpPr>
          <p:nvPr>
            <p:ph type="title"/>
          </p:nvPr>
        </p:nvSpPr>
        <p:spPr>
          <a:xfrm>
            <a:off x="323850" y="1851670"/>
            <a:ext cx="8496300" cy="904799"/>
          </a:xfrm>
        </p:spPr>
        <p:txBody>
          <a:bodyPr anchor="ctr">
            <a:normAutofit/>
          </a:bodyPr>
          <a:lstStyle/>
          <a:p>
            <a:r>
              <a:rPr lang="en-SE" dirty="0"/>
              <a:t>Why do we develop new IT Systems?</a:t>
            </a:r>
          </a:p>
        </p:txBody>
      </p:sp>
    </p:spTree>
    <p:extLst>
      <p:ext uri="{BB962C8B-B14F-4D97-AF65-F5344CB8AC3E}">
        <p14:creationId xmlns:p14="http://schemas.microsoft.com/office/powerpoint/2010/main" val="11998662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F399F3-6A9A-5743-8B8D-467ECD0DDF62}"/>
              </a:ext>
            </a:extLst>
          </p:cNvPr>
          <p:cNvSpPr>
            <a:spLocks noGrp="1"/>
          </p:cNvSpPr>
          <p:nvPr>
            <p:ph type="ctrTitle"/>
          </p:nvPr>
        </p:nvSpPr>
        <p:spPr/>
        <p:txBody>
          <a:bodyPr>
            <a:noAutofit/>
          </a:bodyPr>
          <a:lstStyle/>
          <a:p>
            <a:r>
              <a:rPr lang="en-SE" sz="2400" dirty="0"/>
              <a:t>Sustainability in Software Engineering</a:t>
            </a:r>
          </a:p>
        </p:txBody>
      </p:sp>
      <p:sp>
        <p:nvSpPr>
          <p:cNvPr id="5" name="Content Placeholder 4">
            <a:extLst>
              <a:ext uri="{FF2B5EF4-FFF2-40B4-BE49-F238E27FC236}">
                <a16:creationId xmlns:a16="http://schemas.microsoft.com/office/drawing/2014/main" id="{C62A0797-10CC-4948-A531-B2A4FA2AE653}"/>
              </a:ext>
            </a:extLst>
          </p:cNvPr>
          <p:cNvSpPr>
            <a:spLocks noGrp="1"/>
          </p:cNvSpPr>
          <p:nvPr>
            <p:ph type="subTitle" idx="1"/>
          </p:nvPr>
        </p:nvSpPr>
        <p:spPr/>
        <p:txBody>
          <a:bodyPr/>
          <a:lstStyle/>
          <a:p>
            <a:r>
              <a:rPr lang="en-SE" dirty="0"/>
              <a:t>Starts with requirements engineering</a:t>
            </a:r>
          </a:p>
        </p:txBody>
      </p:sp>
    </p:spTree>
    <p:extLst>
      <p:ext uri="{BB962C8B-B14F-4D97-AF65-F5344CB8AC3E}">
        <p14:creationId xmlns:p14="http://schemas.microsoft.com/office/powerpoint/2010/main" val="3094770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7207C-1679-6B4D-9406-98D0C15E7241}"/>
              </a:ext>
            </a:extLst>
          </p:cNvPr>
          <p:cNvSpPr>
            <a:spLocks noGrp="1"/>
          </p:cNvSpPr>
          <p:nvPr>
            <p:ph type="title"/>
          </p:nvPr>
        </p:nvSpPr>
        <p:spPr/>
        <p:txBody>
          <a:bodyPr/>
          <a:lstStyle/>
          <a:p>
            <a:r>
              <a:rPr lang="en-SE" dirty="0"/>
              <a:t>Requirements engineering</a:t>
            </a:r>
          </a:p>
        </p:txBody>
      </p:sp>
      <p:pic>
        <p:nvPicPr>
          <p:cNvPr id="5" name="Content Placeholder 4" descr="Graphical user interface, diagram&#10;&#10;Description automatically generated">
            <a:extLst>
              <a:ext uri="{FF2B5EF4-FFF2-40B4-BE49-F238E27FC236}">
                <a16:creationId xmlns:a16="http://schemas.microsoft.com/office/drawing/2014/main" id="{A3006837-0B24-0542-8BC4-D25059FE2384}"/>
              </a:ext>
            </a:extLst>
          </p:cNvPr>
          <p:cNvPicPr>
            <a:picLocks noGrp="1" noChangeAspect="1"/>
          </p:cNvPicPr>
          <p:nvPr>
            <p:ph sz="half" idx="1"/>
          </p:nvPr>
        </p:nvPicPr>
        <p:blipFill>
          <a:blip r:embed="rId2"/>
          <a:stretch>
            <a:fillRect/>
          </a:stretch>
        </p:blipFill>
        <p:spPr>
          <a:xfrm>
            <a:off x="201497" y="1409361"/>
            <a:ext cx="8762991" cy="3538653"/>
          </a:xfrm>
        </p:spPr>
      </p:pic>
    </p:spTree>
    <p:extLst>
      <p:ext uri="{BB962C8B-B14F-4D97-AF65-F5344CB8AC3E}">
        <p14:creationId xmlns:p14="http://schemas.microsoft.com/office/powerpoint/2010/main" val="24180095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5C1F750-3361-7E42-AB4B-967EE6E60201}"/>
              </a:ext>
            </a:extLst>
          </p:cNvPr>
          <p:cNvSpPr/>
          <p:nvPr/>
        </p:nvSpPr>
        <p:spPr>
          <a:xfrm>
            <a:off x="0" y="0"/>
            <a:ext cx="9144000" cy="5143500"/>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pic>
        <p:nvPicPr>
          <p:cNvPr id="8" name="Picture 7">
            <a:extLst>
              <a:ext uri="{FF2B5EF4-FFF2-40B4-BE49-F238E27FC236}">
                <a16:creationId xmlns:a16="http://schemas.microsoft.com/office/drawing/2014/main" id="{D889CD8B-879C-0749-8928-D799B6CD48FD}"/>
              </a:ext>
            </a:extLst>
          </p:cNvPr>
          <p:cNvPicPr>
            <a:picLocks noChangeAspect="1"/>
          </p:cNvPicPr>
          <p:nvPr/>
        </p:nvPicPr>
        <p:blipFill rotWithShape="1">
          <a:blip r:embed="rId2"/>
          <a:srcRect b="3261"/>
          <a:stretch/>
        </p:blipFill>
        <p:spPr>
          <a:xfrm>
            <a:off x="57752" y="83865"/>
            <a:ext cx="7710276" cy="4975770"/>
          </a:xfrm>
          <a:prstGeom prst="rect">
            <a:avLst/>
          </a:prstGeom>
        </p:spPr>
      </p:pic>
      <p:sp>
        <p:nvSpPr>
          <p:cNvPr id="11" name="Rectangle 10">
            <a:extLst>
              <a:ext uri="{FF2B5EF4-FFF2-40B4-BE49-F238E27FC236}">
                <a16:creationId xmlns:a16="http://schemas.microsoft.com/office/drawing/2014/main" id="{80EABE15-4764-FB44-A57C-870372051A29}"/>
              </a:ext>
            </a:extLst>
          </p:cNvPr>
          <p:cNvSpPr/>
          <p:nvPr/>
        </p:nvSpPr>
        <p:spPr>
          <a:xfrm>
            <a:off x="5868144" y="339502"/>
            <a:ext cx="1368152" cy="864096"/>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sp>
        <p:nvSpPr>
          <p:cNvPr id="10" name="TextBox 9">
            <a:extLst>
              <a:ext uri="{FF2B5EF4-FFF2-40B4-BE49-F238E27FC236}">
                <a16:creationId xmlns:a16="http://schemas.microsoft.com/office/drawing/2014/main" id="{FB479218-4C40-9340-87F5-8449DADFCADA}"/>
              </a:ext>
            </a:extLst>
          </p:cNvPr>
          <p:cNvSpPr txBox="1"/>
          <p:nvPr/>
        </p:nvSpPr>
        <p:spPr>
          <a:xfrm>
            <a:off x="4427984" y="255637"/>
            <a:ext cx="4405373" cy="369332"/>
          </a:xfrm>
          <a:prstGeom prst="rect">
            <a:avLst/>
          </a:prstGeom>
          <a:noFill/>
        </p:spPr>
        <p:txBody>
          <a:bodyPr wrap="none" rtlCol="0">
            <a:spAutoFit/>
          </a:bodyPr>
          <a:lstStyle/>
          <a:p>
            <a:r>
              <a:rPr lang="en-SE" b="1" dirty="0">
                <a:latin typeface="Arial Narrow" panose="020B0604020202020204" pitchFamily="34" charset="0"/>
                <a:cs typeface="Arial Narrow" panose="020B0604020202020204" pitchFamily="34" charset="0"/>
              </a:rPr>
              <a:t>What is wrong with requirements engineering?</a:t>
            </a:r>
          </a:p>
        </p:txBody>
      </p:sp>
      <p:pic>
        <p:nvPicPr>
          <p:cNvPr id="12" name="Picture 11">
            <a:extLst>
              <a:ext uri="{FF2B5EF4-FFF2-40B4-BE49-F238E27FC236}">
                <a16:creationId xmlns:a16="http://schemas.microsoft.com/office/drawing/2014/main" id="{2C1551BC-3194-A447-9115-7509A1D793B7}"/>
              </a:ext>
            </a:extLst>
          </p:cNvPr>
          <p:cNvPicPr>
            <a:picLocks noChangeAspect="1"/>
          </p:cNvPicPr>
          <p:nvPr/>
        </p:nvPicPr>
        <p:blipFill>
          <a:blip r:embed="rId3"/>
          <a:stretch>
            <a:fillRect/>
          </a:stretch>
        </p:blipFill>
        <p:spPr>
          <a:xfrm>
            <a:off x="7162549" y="1203598"/>
            <a:ext cx="1536700" cy="1003300"/>
          </a:xfrm>
          <a:prstGeom prst="rect">
            <a:avLst/>
          </a:prstGeom>
        </p:spPr>
      </p:pic>
    </p:spTree>
    <p:extLst>
      <p:ext uri="{BB962C8B-B14F-4D97-AF65-F5344CB8AC3E}">
        <p14:creationId xmlns:p14="http://schemas.microsoft.com/office/powerpoint/2010/main" val="26568503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E3C112-553D-D048-A86C-5D042BE46E5C}"/>
              </a:ext>
            </a:extLst>
          </p:cNvPr>
          <p:cNvSpPr>
            <a:spLocks noGrp="1"/>
          </p:cNvSpPr>
          <p:nvPr>
            <p:ph type="title"/>
          </p:nvPr>
        </p:nvSpPr>
        <p:spPr/>
        <p:txBody>
          <a:bodyPr>
            <a:normAutofit fontScale="90000"/>
          </a:bodyPr>
          <a:lstStyle/>
          <a:p>
            <a:r>
              <a:rPr lang="en-SE" dirty="0"/>
              <a:t>Questions for green requirements engineering</a:t>
            </a:r>
          </a:p>
        </p:txBody>
      </p:sp>
      <p:sp>
        <p:nvSpPr>
          <p:cNvPr id="5" name="Content Placeholder 4">
            <a:extLst>
              <a:ext uri="{FF2B5EF4-FFF2-40B4-BE49-F238E27FC236}">
                <a16:creationId xmlns:a16="http://schemas.microsoft.com/office/drawing/2014/main" id="{A9E32AF4-36CE-954E-B02F-653606547C87}"/>
              </a:ext>
            </a:extLst>
          </p:cNvPr>
          <p:cNvSpPr>
            <a:spLocks noGrp="1"/>
          </p:cNvSpPr>
          <p:nvPr>
            <p:ph sz="half" idx="1"/>
          </p:nvPr>
        </p:nvSpPr>
        <p:spPr/>
        <p:txBody>
          <a:bodyPr/>
          <a:lstStyle/>
          <a:p>
            <a:r>
              <a:rPr lang="en-SE" dirty="0"/>
              <a:t>Does the system have an explicit sustainability purpose?</a:t>
            </a:r>
          </a:p>
          <a:p>
            <a:r>
              <a:rPr lang="en-SE" dirty="0"/>
              <a:t>Which impact does the system have on the environment?</a:t>
            </a:r>
          </a:p>
          <a:p>
            <a:r>
              <a:rPr lang="en-SE" dirty="0"/>
              <a:t>Is there a stakeholder for environmental sustainability?</a:t>
            </a:r>
          </a:p>
          <a:p>
            <a:r>
              <a:rPr lang="en-SE" dirty="0"/>
              <a:t>What are the sustainability goals and constraints for the system?</a:t>
            </a:r>
          </a:p>
        </p:txBody>
      </p:sp>
    </p:spTree>
    <p:extLst>
      <p:ext uri="{BB962C8B-B14F-4D97-AF65-F5344CB8AC3E}">
        <p14:creationId xmlns:p14="http://schemas.microsoft.com/office/powerpoint/2010/main" val="13723796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42A3FC3-23B5-3946-84B4-288E4146BB5B}"/>
              </a:ext>
            </a:extLst>
          </p:cNvPr>
          <p:cNvSpPr/>
          <p:nvPr/>
        </p:nvSpPr>
        <p:spPr>
          <a:xfrm>
            <a:off x="0" y="0"/>
            <a:ext cx="9144000" cy="5143500"/>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pic>
        <p:nvPicPr>
          <p:cNvPr id="4" name="Picture 3">
            <a:extLst>
              <a:ext uri="{FF2B5EF4-FFF2-40B4-BE49-F238E27FC236}">
                <a16:creationId xmlns:a16="http://schemas.microsoft.com/office/drawing/2014/main" id="{50D3BFF3-A10C-8241-9CEF-27C111DC0B46}"/>
              </a:ext>
            </a:extLst>
          </p:cNvPr>
          <p:cNvPicPr>
            <a:picLocks noChangeAspect="1"/>
          </p:cNvPicPr>
          <p:nvPr/>
        </p:nvPicPr>
        <p:blipFill>
          <a:blip r:embed="rId2"/>
          <a:stretch>
            <a:fillRect/>
          </a:stretch>
        </p:blipFill>
        <p:spPr>
          <a:xfrm>
            <a:off x="1959143" y="0"/>
            <a:ext cx="5225714" cy="5143500"/>
          </a:xfrm>
          <a:prstGeom prst="rect">
            <a:avLst/>
          </a:prstGeom>
        </p:spPr>
      </p:pic>
    </p:spTree>
    <p:extLst>
      <p:ext uri="{BB962C8B-B14F-4D97-AF65-F5344CB8AC3E}">
        <p14:creationId xmlns:p14="http://schemas.microsoft.com/office/powerpoint/2010/main" val="16463849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98614-6E23-8F4F-B59C-18544E719B09}"/>
              </a:ext>
            </a:extLst>
          </p:cNvPr>
          <p:cNvSpPr>
            <a:spLocks noGrp="1"/>
          </p:cNvSpPr>
          <p:nvPr>
            <p:ph type="title"/>
          </p:nvPr>
        </p:nvSpPr>
        <p:spPr>
          <a:xfrm>
            <a:off x="323850" y="-20538"/>
            <a:ext cx="8496300" cy="904799"/>
          </a:xfrm>
        </p:spPr>
        <p:txBody>
          <a:bodyPr/>
          <a:lstStyle/>
          <a:p>
            <a:r>
              <a:rPr lang="en-SE" dirty="0"/>
              <a:t>A generic list of sustainability stakeholders</a:t>
            </a:r>
          </a:p>
        </p:txBody>
      </p:sp>
      <p:pic>
        <p:nvPicPr>
          <p:cNvPr id="5" name="Content Placeholder 4" descr="Table&#10;&#10;Description automatically generated">
            <a:extLst>
              <a:ext uri="{FF2B5EF4-FFF2-40B4-BE49-F238E27FC236}">
                <a16:creationId xmlns:a16="http://schemas.microsoft.com/office/drawing/2014/main" id="{EC87048B-3C58-A447-B9F2-0ACE5B1BFFCA}"/>
              </a:ext>
            </a:extLst>
          </p:cNvPr>
          <p:cNvPicPr>
            <a:picLocks noGrp="1" noChangeAspect="1"/>
          </p:cNvPicPr>
          <p:nvPr>
            <p:ph sz="half" idx="1"/>
          </p:nvPr>
        </p:nvPicPr>
        <p:blipFill>
          <a:blip r:embed="rId2"/>
          <a:stretch>
            <a:fillRect/>
          </a:stretch>
        </p:blipFill>
        <p:spPr>
          <a:xfrm>
            <a:off x="323528" y="771550"/>
            <a:ext cx="3109319" cy="4164702"/>
          </a:xfrm>
        </p:spPr>
      </p:pic>
      <p:pic>
        <p:nvPicPr>
          <p:cNvPr id="7" name="Picture 6" descr="Table&#10;&#10;Description automatically generated">
            <a:extLst>
              <a:ext uri="{FF2B5EF4-FFF2-40B4-BE49-F238E27FC236}">
                <a16:creationId xmlns:a16="http://schemas.microsoft.com/office/drawing/2014/main" id="{010B9A6E-D55D-8944-8217-60F87C1F9B20}"/>
              </a:ext>
            </a:extLst>
          </p:cNvPr>
          <p:cNvPicPr>
            <a:picLocks noChangeAspect="1"/>
          </p:cNvPicPr>
          <p:nvPr/>
        </p:nvPicPr>
        <p:blipFill>
          <a:blip r:embed="rId3"/>
          <a:stretch>
            <a:fillRect/>
          </a:stretch>
        </p:blipFill>
        <p:spPr>
          <a:xfrm>
            <a:off x="3923928" y="1032206"/>
            <a:ext cx="3383163" cy="3886662"/>
          </a:xfrm>
          <a:prstGeom prst="rect">
            <a:avLst/>
          </a:prstGeom>
        </p:spPr>
      </p:pic>
    </p:spTree>
    <p:extLst>
      <p:ext uri="{BB962C8B-B14F-4D97-AF65-F5344CB8AC3E}">
        <p14:creationId xmlns:p14="http://schemas.microsoft.com/office/powerpoint/2010/main" val="30241731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ACA87-A654-C145-8035-FBF6EF331296}"/>
              </a:ext>
            </a:extLst>
          </p:cNvPr>
          <p:cNvSpPr>
            <a:spLocks noGrp="1"/>
          </p:cNvSpPr>
          <p:nvPr>
            <p:ph type="title"/>
          </p:nvPr>
        </p:nvSpPr>
        <p:spPr/>
        <p:txBody>
          <a:bodyPr/>
          <a:lstStyle/>
          <a:p>
            <a:endParaRPr lang="en-SE"/>
          </a:p>
        </p:txBody>
      </p:sp>
      <p:sp>
        <p:nvSpPr>
          <p:cNvPr id="3" name="Content Placeholder 2">
            <a:extLst>
              <a:ext uri="{FF2B5EF4-FFF2-40B4-BE49-F238E27FC236}">
                <a16:creationId xmlns:a16="http://schemas.microsoft.com/office/drawing/2014/main" id="{210EC621-A513-A347-8BC1-8F85825D42BC}"/>
              </a:ext>
            </a:extLst>
          </p:cNvPr>
          <p:cNvSpPr>
            <a:spLocks noGrp="1"/>
          </p:cNvSpPr>
          <p:nvPr>
            <p:ph sz="half" idx="1"/>
          </p:nvPr>
        </p:nvSpPr>
        <p:spPr/>
        <p:txBody>
          <a:bodyPr/>
          <a:lstStyle/>
          <a:p>
            <a:endParaRPr lang="en-SE"/>
          </a:p>
        </p:txBody>
      </p:sp>
      <p:pic>
        <p:nvPicPr>
          <p:cNvPr id="4" name="Picture 3">
            <a:extLst>
              <a:ext uri="{FF2B5EF4-FFF2-40B4-BE49-F238E27FC236}">
                <a16:creationId xmlns:a16="http://schemas.microsoft.com/office/drawing/2014/main" id="{97EBA64F-8F70-EC40-9B2A-B2F94D45D4FD}"/>
              </a:ext>
            </a:extLst>
          </p:cNvPr>
          <p:cNvPicPr>
            <a:picLocks noChangeAspect="1"/>
          </p:cNvPicPr>
          <p:nvPr/>
        </p:nvPicPr>
        <p:blipFill>
          <a:blip r:embed="rId3"/>
          <a:stretch>
            <a:fillRect/>
          </a:stretch>
        </p:blipFill>
        <p:spPr>
          <a:xfrm>
            <a:off x="0" y="-20538"/>
            <a:ext cx="9144000" cy="5128099"/>
          </a:xfrm>
          <a:prstGeom prst="rect">
            <a:avLst/>
          </a:prstGeom>
        </p:spPr>
      </p:pic>
      <p:sp>
        <p:nvSpPr>
          <p:cNvPr id="6" name="Rectangle 5">
            <a:extLst>
              <a:ext uri="{FF2B5EF4-FFF2-40B4-BE49-F238E27FC236}">
                <a16:creationId xmlns:a16="http://schemas.microsoft.com/office/drawing/2014/main" id="{16439182-88F0-8C42-9026-E397D1E8ACEE}"/>
              </a:ext>
            </a:extLst>
          </p:cNvPr>
          <p:cNvSpPr/>
          <p:nvPr/>
        </p:nvSpPr>
        <p:spPr>
          <a:xfrm>
            <a:off x="0" y="-20538"/>
            <a:ext cx="9144000" cy="5164038"/>
          </a:xfrm>
          <a:prstGeom prst="rect">
            <a:avLst/>
          </a:prstGeom>
          <a:solidFill>
            <a:srgbClr val="000000">
              <a:alpha val="40000"/>
            </a:srgbClr>
          </a:solidFill>
          <a:ln w="19050">
            <a:solidFill>
              <a:schemeClr val="bg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pic>
        <p:nvPicPr>
          <p:cNvPr id="5" name="Picture 4">
            <a:extLst>
              <a:ext uri="{FF2B5EF4-FFF2-40B4-BE49-F238E27FC236}">
                <a16:creationId xmlns:a16="http://schemas.microsoft.com/office/drawing/2014/main" id="{3B554231-8F7A-EB41-ABD9-BABA0BFB0152}"/>
              </a:ext>
            </a:extLst>
          </p:cNvPr>
          <p:cNvPicPr>
            <a:picLocks noChangeAspect="1"/>
          </p:cNvPicPr>
          <p:nvPr/>
        </p:nvPicPr>
        <p:blipFill>
          <a:blip r:embed="rId4"/>
          <a:stretch>
            <a:fillRect/>
          </a:stretch>
        </p:blipFill>
        <p:spPr>
          <a:xfrm>
            <a:off x="971600" y="2139702"/>
            <a:ext cx="6261100" cy="1485900"/>
          </a:xfrm>
          <a:prstGeom prst="rect">
            <a:avLst/>
          </a:prstGeom>
          <a:ln w="25400">
            <a:solidFill>
              <a:schemeClr val="tx1"/>
            </a:solidFill>
          </a:ln>
        </p:spPr>
      </p:pic>
    </p:spTree>
    <p:extLst>
      <p:ext uri="{BB962C8B-B14F-4D97-AF65-F5344CB8AC3E}">
        <p14:creationId xmlns:p14="http://schemas.microsoft.com/office/powerpoint/2010/main" val="3426619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662AAE6-F7A2-D544-ABFB-DCD50AA4D75D}"/>
              </a:ext>
            </a:extLst>
          </p:cNvPr>
          <p:cNvSpPr/>
          <p:nvPr/>
        </p:nvSpPr>
        <p:spPr>
          <a:xfrm>
            <a:off x="0" y="0"/>
            <a:ext cx="9144000" cy="5143500"/>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pic>
        <p:nvPicPr>
          <p:cNvPr id="4" name="Picture 3">
            <a:extLst>
              <a:ext uri="{FF2B5EF4-FFF2-40B4-BE49-F238E27FC236}">
                <a16:creationId xmlns:a16="http://schemas.microsoft.com/office/drawing/2014/main" id="{05B691E7-92E0-1E46-8EF5-FC7B0767FC39}"/>
              </a:ext>
            </a:extLst>
          </p:cNvPr>
          <p:cNvPicPr>
            <a:picLocks noChangeAspect="1"/>
          </p:cNvPicPr>
          <p:nvPr/>
        </p:nvPicPr>
        <p:blipFill>
          <a:blip r:embed="rId2"/>
          <a:stretch>
            <a:fillRect/>
          </a:stretch>
        </p:blipFill>
        <p:spPr>
          <a:xfrm>
            <a:off x="1095235" y="0"/>
            <a:ext cx="6953529" cy="5143500"/>
          </a:xfrm>
          <a:prstGeom prst="rect">
            <a:avLst/>
          </a:prstGeom>
        </p:spPr>
      </p:pic>
    </p:spTree>
    <p:extLst>
      <p:ext uri="{BB962C8B-B14F-4D97-AF65-F5344CB8AC3E}">
        <p14:creationId xmlns:p14="http://schemas.microsoft.com/office/powerpoint/2010/main" val="17487649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CAB08-DDB2-7140-A8C2-F8163B518AEB}"/>
              </a:ext>
            </a:extLst>
          </p:cNvPr>
          <p:cNvSpPr>
            <a:spLocks noGrp="1"/>
          </p:cNvSpPr>
          <p:nvPr>
            <p:ph type="title"/>
          </p:nvPr>
        </p:nvSpPr>
        <p:spPr/>
        <p:txBody>
          <a:bodyPr/>
          <a:lstStyle/>
          <a:p>
            <a:r>
              <a:rPr lang="en-SE" dirty="0"/>
              <a:t>Sustainability analysis</a:t>
            </a:r>
          </a:p>
        </p:txBody>
      </p:sp>
      <p:sp>
        <p:nvSpPr>
          <p:cNvPr id="3" name="Content Placeholder 2">
            <a:extLst>
              <a:ext uri="{FF2B5EF4-FFF2-40B4-BE49-F238E27FC236}">
                <a16:creationId xmlns:a16="http://schemas.microsoft.com/office/drawing/2014/main" id="{17CCF278-C3CF-4841-BB36-401E278B3DC4}"/>
              </a:ext>
            </a:extLst>
          </p:cNvPr>
          <p:cNvSpPr>
            <a:spLocks noGrp="1"/>
          </p:cNvSpPr>
          <p:nvPr>
            <p:ph sz="half" idx="1"/>
          </p:nvPr>
        </p:nvSpPr>
        <p:spPr/>
        <p:txBody>
          <a:bodyPr/>
          <a:lstStyle/>
          <a:p>
            <a:r>
              <a:rPr lang="en-SE" dirty="0"/>
              <a:t>“What does X mean for my/our system?”</a:t>
            </a:r>
          </a:p>
          <a:p>
            <a:r>
              <a:rPr lang="en-SE" dirty="0"/>
              <a:t>Sustainability dimensions</a:t>
            </a:r>
          </a:p>
          <a:p>
            <a:pPr lvl="1"/>
            <a:r>
              <a:rPr lang="en-SE" dirty="0"/>
              <a:t>Environmental, individual, social, economic, technical</a:t>
            </a:r>
          </a:p>
          <a:p>
            <a:r>
              <a:rPr lang="en-SE" dirty="0"/>
              <a:t>Orders of impact</a:t>
            </a:r>
          </a:p>
          <a:p>
            <a:pPr lvl="1"/>
            <a:r>
              <a:rPr lang="en-SE" dirty="0"/>
              <a:t>Immediate</a:t>
            </a:r>
          </a:p>
          <a:p>
            <a:pPr lvl="1"/>
            <a:r>
              <a:rPr lang="en-SE" dirty="0"/>
              <a:t>Enabling</a:t>
            </a:r>
          </a:p>
          <a:p>
            <a:pPr lvl="1"/>
            <a:r>
              <a:rPr lang="en-SE" dirty="0"/>
              <a:t>Structural</a:t>
            </a:r>
          </a:p>
        </p:txBody>
      </p:sp>
    </p:spTree>
    <p:extLst>
      <p:ext uri="{BB962C8B-B14F-4D97-AF65-F5344CB8AC3E}">
        <p14:creationId xmlns:p14="http://schemas.microsoft.com/office/powerpoint/2010/main" val="20910829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AB3649A-8401-E34E-818B-899B80A1BEB7}"/>
              </a:ext>
            </a:extLst>
          </p:cNvPr>
          <p:cNvSpPr/>
          <p:nvPr/>
        </p:nvSpPr>
        <p:spPr>
          <a:xfrm>
            <a:off x="323850" y="180000"/>
            <a:ext cx="8496150" cy="4623998"/>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sp>
        <p:nvSpPr>
          <p:cNvPr id="2" name="Title 1">
            <a:extLst>
              <a:ext uri="{FF2B5EF4-FFF2-40B4-BE49-F238E27FC236}">
                <a16:creationId xmlns:a16="http://schemas.microsoft.com/office/drawing/2014/main" id="{91726A9E-39CB-2140-923D-195BFE0ACB68}"/>
              </a:ext>
            </a:extLst>
          </p:cNvPr>
          <p:cNvSpPr>
            <a:spLocks noGrp="1"/>
          </p:cNvSpPr>
          <p:nvPr>
            <p:ph type="title"/>
          </p:nvPr>
        </p:nvSpPr>
        <p:spPr/>
        <p:txBody>
          <a:bodyPr/>
          <a:lstStyle/>
          <a:p>
            <a:r>
              <a:rPr lang="en-SE" dirty="0"/>
              <a:t>Orders of effect</a:t>
            </a:r>
          </a:p>
        </p:txBody>
      </p:sp>
      <p:sp>
        <p:nvSpPr>
          <p:cNvPr id="3" name="Content Placeholder 2">
            <a:extLst>
              <a:ext uri="{FF2B5EF4-FFF2-40B4-BE49-F238E27FC236}">
                <a16:creationId xmlns:a16="http://schemas.microsoft.com/office/drawing/2014/main" id="{8E7D9870-7698-2B4D-9806-A60D30A21457}"/>
              </a:ext>
            </a:extLst>
          </p:cNvPr>
          <p:cNvSpPr>
            <a:spLocks noGrp="1"/>
          </p:cNvSpPr>
          <p:nvPr>
            <p:ph sz="half" idx="1"/>
          </p:nvPr>
        </p:nvSpPr>
        <p:spPr/>
        <p:txBody>
          <a:bodyPr/>
          <a:lstStyle/>
          <a:p>
            <a:pPr>
              <a:buFont typeface="+mj-lt"/>
              <a:buAutoNum type="arabicPeriod"/>
            </a:pPr>
            <a:r>
              <a:rPr lang="en-SE" sz="1800" b="1" dirty="0"/>
              <a:t>Immediate effects</a:t>
            </a:r>
            <a:r>
              <a:rPr lang="en-SE" sz="1800" dirty="0"/>
              <a:t> are the direct effects of the production, use, and disposal of software systems. This includes the immediate benefit of system features and the full life-cycle impacts, such as a life-cycle assessment (LCA) would include. A LCA evaluates the environmental impact of a product’s life from the extraction of raw material to its disposal or recycling.</a:t>
            </a:r>
          </a:p>
          <a:p>
            <a:pPr>
              <a:buFont typeface="+mj-lt"/>
              <a:buAutoNum type="arabicPeriod"/>
            </a:pPr>
            <a:r>
              <a:rPr lang="en-SE" sz="1800" b="1" dirty="0"/>
              <a:t>Enabling effects</a:t>
            </a:r>
            <a:r>
              <a:rPr lang="en-SE" sz="1800" dirty="0"/>
              <a:t> arise from a system’s application over time. This includes not only opportunities to consume more (or fewer) resources but also other changes induced by the system use.</a:t>
            </a:r>
          </a:p>
          <a:p>
            <a:pPr>
              <a:buFont typeface="+mj-lt"/>
              <a:buAutoNum type="arabicPeriod"/>
            </a:pPr>
            <a:r>
              <a:rPr lang="en-SE" sz="1800" b="1" dirty="0"/>
              <a:t>Structural effects</a:t>
            </a:r>
            <a:r>
              <a:rPr lang="en-SE" sz="1800" dirty="0"/>
              <a:t> represent “persistent changes observable at the macro level. Structures emerge from the entirety of actions at the micro level and, in turn, influence these actions.” Ongoing use of a new software system can lead to shifts in capital accumulation; drive changes in social norms, polices, and laws; and alter our relationship with the natural world</a:t>
            </a:r>
            <a:endParaRPr lang="en-SE" sz="1800" b="1" dirty="0"/>
          </a:p>
        </p:txBody>
      </p:sp>
    </p:spTree>
    <p:extLst>
      <p:ext uri="{BB962C8B-B14F-4D97-AF65-F5344CB8AC3E}">
        <p14:creationId xmlns:p14="http://schemas.microsoft.com/office/powerpoint/2010/main" val="31039835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22B2CA1-0389-1D48-A7CE-27634637F609}"/>
              </a:ext>
            </a:extLst>
          </p:cNvPr>
          <p:cNvSpPr>
            <a:spLocks noGrp="1"/>
          </p:cNvSpPr>
          <p:nvPr>
            <p:ph type="title"/>
          </p:nvPr>
        </p:nvSpPr>
        <p:spPr/>
        <p:txBody>
          <a:bodyPr/>
          <a:lstStyle/>
          <a:p>
            <a:r>
              <a:rPr lang="en-SE" dirty="0"/>
              <a:t>AirBnB – why?</a:t>
            </a:r>
          </a:p>
        </p:txBody>
      </p:sp>
      <p:sp>
        <p:nvSpPr>
          <p:cNvPr id="5" name="Content Placeholder 4">
            <a:extLst>
              <a:ext uri="{FF2B5EF4-FFF2-40B4-BE49-F238E27FC236}">
                <a16:creationId xmlns:a16="http://schemas.microsoft.com/office/drawing/2014/main" id="{0B633302-7F2F-FD4C-AC6E-8936BFF1B5CF}"/>
              </a:ext>
            </a:extLst>
          </p:cNvPr>
          <p:cNvSpPr>
            <a:spLocks noGrp="1"/>
          </p:cNvSpPr>
          <p:nvPr>
            <p:ph sz="half" idx="1"/>
          </p:nvPr>
        </p:nvSpPr>
        <p:spPr/>
        <p:txBody>
          <a:bodyPr/>
          <a:lstStyle/>
          <a:p>
            <a:r>
              <a:rPr lang="en-SE" dirty="0"/>
              <a:t>To help people find private accomodation on holidays?</a:t>
            </a:r>
          </a:p>
          <a:p>
            <a:r>
              <a:rPr lang="en-SE" dirty="0"/>
              <a:t>To simplify and lower the costs of traveling, and help people make money on renting apartments?</a:t>
            </a:r>
          </a:p>
          <a:p>
            <a:r>
              <a:rPr lang="en-SE" dirty="0"/>
              <a:t>To stimulate traveling?</a:t>
            </a:r>
          </a:p>
          <a:p>
            <a:r>
              <a:rPr lang="en-SE" dirty="0"/>
              <a:t>To help people find stimulating experiences in life?</a:t>
            </a:r>
          </a:p>
          <a:p>
            <a:r>
              <a:rPr lang="en-SE" dirty="0"/>
              <a:t>Because!?</a:t>
            </a:r>
          </a:p>
        </p:txBody>
      </p:sp>
    </p:spTree>
    <p:extLst>
      <p:ext uri="{BB962C8B-B14F-4D97-AF65-F5344CB8AC3E}">
        <p14:creationId xmlns:p14="http://schemas.microsoft.com/office/powerpoint/2010/main" val="34695040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69E25-EF8A-8041-B26D-48AFEE18CC4E}"/>
              </a:ext>
            </a:extLst>
          </p:cNvPr>
          <p:cNvSpPr>
            <a:spLocks noGrp="1"/>
          </p:cNvSpPr>
          <p:nvPr>
            <p:ph type="title"/>
          </p:nvPr>
        </p:nvSpPr>
        <p:spPr/>
        <p:txBody>
          <a:bodyPr/>
          <a:lstStyle/>
          <a:p>
            <a:r>
              <a:rPr lang="en-SE" dirty="0"/>
              <a:t>Rebound effect</a:t>
            </a:r>
          </a:p>
        </p:txBody>
      </p:sp>
      <p:sp>
        <p:nvSpPr>
          <p:cNvPr id="3" name="Content Placeholder 2">
            <a:extLst>
              <a:ext uri="{FF2B5EF4-FFF2-40B4-BE49-F238E27FC236}">
                <a16:creationId xmlns:a16="http://schemas.microsoft.com/office/drawing/2014/main" id="{2F4FA03E-E1B9-164B-9BDF-C963560BF12E}"/>
              </a:ext>
            </a:extLst>
          </p:cNvPr>
          <p:cNvSpPr>
            <a:spLocks noGrp="1"/>
          </p:cNvSpPr>
          <p:nvPr>
            <p:ph sz="half" idx="1"/>
          </p:nvPr>
        </p:nvSpPr>
        <p:spPr/>
        <p:txBody>
          <a:bodyPr/>
          <a:lstStyle/>
          <a:p>
            <a:r>
              <a:rPr lang="en-SE" dirty="0"/>
              <a:t>In conservation and energy economics, the rebound effect (or take-back effect, RE) is the reduction in expected gains from new technologies that increase the efficiency of resource use, because of behavioural or other systemic responses. These responses usually tend to offset the beneficial effects of the new technology or other measures taken.</a:t>
            </a:r>
          </a:p>
          <a:p>
            <a:r>
              <a:rPr lang="en-SE" dirty="0"/>
              <a:t>Example: People turn up the graphics settings when getting a newer and more efficient GPU; resulting in more power draw than the less efficient GPU.</a:t>
            </a:r>
          </a:p>
        </p:txBody>
      </p:sp>
    </p:spTree>
    <p:extLst>
      <p:ext uri="{BB962C8B-B14F-4D97-AF65-F5344CB8AC3E}">
        <p14:creationId xmlns:p14="http://schemas.microsoft.com/office/powerpoint/2010/main" val="42664499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F8CAD-0172-834F-A02B-8AD09350F2F6}"/>
              </a:ext>
            </a:extLst>
          </p:cNvPr>
          <p:cNvSpPr>
            <a:spLocks noGrp="1"/>
          </p:cNvSpPr>
          <p:nvPr>
            <p:ph type="title"/>
          </p:nvPr>
        </p:nvSpPr>
        <p:spPr/>
        <p:txBody>
          <a:bodyPr/>
          <a:lstStyle/>
          <a:p>
            <a:r>
              <a:rPr lang="en-SE" dirty="0"/>
              <a:t>Illustration of rebound effects</a:t>
            </a:r>
          </a:p>
        </p:txBody>
      </p:sp>
      <p:pic>
        <p:nvPicPr>
          <p:cNvPr id="4" name="Picture 3">
            <a:extLst>
              <a:ext uri="{FF2B5EF4-FFF2-40B4-BE49-F238E27FC236}">
                <a16:creationId xmlns:a16="http://schemas.microsoft.com/office/drawing/2014/main" id="{3092718A-F827-284D-B638-518689A6F4FA}"/>
              </a:ext>
            </a:extLst>
          </p:cNvPr>
          <p:cNvPicPr>
            <a:picLocks noChangeAspect="1"/>
          </p:cNvPicPr>
          <p:nvPr/>
        </p:nvPicPr>
        <p:blipFill>
          <a:blip r:embed="rId2"/>
          <a:stretch>
            <a:fillRect/>
          </a:stretch>
        </p:blipFill>
        <p:spPr>
          <a:xfrm>
            <a:off x="1187624" y="915566"/>
            <a:ext cx="6620473" cy="3594237"/>
          </a:xfrm>
          <a:prstGeom prst="rect">
            <a:avLst/>
          </a:prstGeom>
        </p:spPr>
      </p:pic>
    </p:spTree>
    <p:extLst>
      <p:ext uri="{BB962C8B-B14F-4D97-AF65-F5344CB8AC3E}">
        <p14:creationId xmlns:p14="http://schemas.microsoft.com/office/powerpoint/2010/main" val="36072286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title"/>
          </p:nvPr>
        </p:nvSpPr>
        <p:spPr/>
        <p:txBody>
          <a:bodyPr>
            <a:normAutofit/>
          </a:bodyPr>
          <a:lstStyle/>
          <a:p>
            <a:r>
              <a:rPr lang="sv-SE" dirty="0"/>
              <a:t>5 dimensions </a:t>
            </a:r>
            <a:r>
              <a:rPr lang="sv-SE" dirty="0" err="1"/>
              <a:t>of</a:t>
            </a:r>
            <a:r>
              <a:rPr lang="sv-SE" dirty="0"/>
              <a:t> </a:t>
            </a:r>
            <a:r>
              <a:rPr lang="sv-SE" dirty="0" err="1"/>
              <a:t>sustainable</a:t>
            </a:r>
            <a:r>
              <a:rPr lang="sv-SE" dirty="0"/>
              <a:t> design</a:t>
            </a:r>
            <a:br>
              <a:rPr lang="sv-SE" dirty="0"/>
            </a:br>
            <a:r>
              <a:rPr lang="sv-SE" sz="2000" dirty="0"/>
              <a:t>A software </a:t>
            </a:r>
            <a:r>
              <a:rPr lang="sv-SE" sz="2000" dirty="0" err="1"/>
              <a:t>engineering</a:t>
            </a:r>
            <a:r>
              <a:rPr lang="sv-SE" sz="2000" dirty="0"/>
              <a:t> </a:t>
            </a:r>
            <a:r>
              <a:rPr lang="sv-SE" sz="2000" dirty="0" err="1"/>
              <a:t>perspective</a:t>
            </a:r>
            <a:endParaRPr lang="sv-SE" dirty="0"/>
          </a:p>
        </p:txBody>
      </p:sp>
      <p:sp>
        <p:nvSpPr>
          <p:cNvPr id="3" name="Platshållare för innehåll 2"/>
          <p:cNvSpPr>
            <a:spLocks noGrp="1"/>
          </p:cNvSpPr>
          <p:nvPr>
            <p:ph sz="half" idx="1"/>
          </p:nvPr>
        </p:nvSpPr>
        <p:spPr>
          <a:xfrm>
            <a:off x="324000" y="915566"/>
            <a:ext cx="8482872" cy="2915120"/>
          </a:xfrm>
        </p:spPr>
        <p:txBody>
          <a:bodyPr/>
          <a:lstStyle/>
          <a:p>
            <a:r>
              <a:rPr lang="sv-SE" sz="1800" dirty="0" err="1"/>
              <a:t>Individual</a:t>
            </a:r>
            <a:endParaRPr lang="sv-SE" sz="1800" dirty="0"/>
          </a:p>
          <a:p>
            <a:pPr lvl="1"/>
            <a:r>
              <a:rPr lang="en-US" sz="1600" dirty="0"/>
              <a:t>maintaining human capital (e.g., health, education, skills, knowledge, leadership, and access to services)</a:t>
            </a:r>
            <a:endParaRPr lang="sv-SE" sz="1600" dirty="0"/>
          </a:p>
          <a:p>
            <a:r>
              <a:rPr lang="sv-SE" sz="1800" dirty="0"/>
              <a:t>Social</a:t>
            </a:r>
          </a:p>
          <a:p>
            <a:pPr lvl="1"/>
            <a:r>
              <a:rPr lang="en-US" sz="1600" dirty="0"/>
              <a:t>preserving the societal communities in their solidarity and services</a:t>
            </a:r>
            <a:endParaRPr lang="sv-SE" sz="1600" dirty="0"/>
          </a:p>
          <a:p>
            <a:r>
              <a:rPr lang="sv-SE" sz="1800" dirty="0" err="1"/>
              <a:t>Economic</a:t>
            </a:r>
            <a:endParaRPr lang="sv-SE" sz="1800" dirty="0"/>
          </a:p>
          <a:p>
            <a:pPr lvl="1"/>
            <a:r>
              <a:rPr lang="en-US" sz="1600" dirty="0"/>
              <a:t>maintaining capital and added value.</a:t>
            </a:r>
            <a:endParaRPr lang="sv-SE" sz="1600" dirty="0"/>
          </a:p>
          <a:p>
            <a:r>
              <a:rPr lang="sv-SE" sz="1800" dirty="0" err="1"/>
              <a:t>Environmental</a:t>
            </a:r>
            <a:endParaRPr lang="sv-SE" sz="1800" dirty="0"/>
          </a:p>
          <a:p>
            <a:pPr lvl="1"/>
            <a:r>
              <a:rPr lang="en-US" sz="1600" dirty="0"/>
              <a:t>improving human welfare by protecting the natural resources: water, land, air, minerals and ecosystem services.</a:t>
            </a:r>
            <a:endParaRPr lang="sv-SE" sz="1600" dirty="0"/>
          </a:p>
          <a:p>
            <a:r>
              <a:rPr lang="sv-SE" sz="1800" dirty="0" err="1"/>
              <a:t>Technical</a:t>
            </a:r>
            <a:endParaRPr lang="sv-SE" sz="1800" dirty="0"/>
          </a:p>
          <a:p>
            <a:pPr lvl="1"/>
            <a:r>
              <a:rPr lang="en-US" sz="1600" b="0" i="0" dirty="0">
                <a:solidFill>
                  <a:srgbClr val="3A3A3A"/>
                </a:solidFill>
                <a:effectLst/>
                <a:latin typeface="Helvetica" panose="020B0604020202020204" pitchFamily="34" charset="0"/>
              </a:rPr>
              <a:t>longevity of information, systems, and infrastructure and their adequate </a:t>
            </a:r>
            <a:br>
              <a:rPr lang="en-US" sz="1600" b="0" i="0" dirty="0">
                <a:solidFill>
                  <a:srgbClr val="3A3A3A"/>
                </a:solidFill>
                <a:effectLst/>
                <a:latin typeface="Helvetica" panose="020B0604020202020204" pitchFamily="34" charset="0"/>
              </a:rPr>
            </a:br>
            <a:r>
              <a:rPr lang="en-US" sz="1600" b="0" i="0" dirty="0">
                <a:solidFill>
                  <a:srgbClr val="3A3A3A"/>
                </a:solidFill>
                <a:effectLst/>
                <a:latin typeface="Helvetica" panose="020B0604020202020204" pitchFamily="34" charset="0"/>
              </a:rPr>
              <a:t>evolution with changing surrounding conditions</a:t>
            </a:r>
            <a:endParaRPr lang="sv-SE" sz="1600" dirty="0"/>
          </a:p>
        </p:txBody>
      </p:sp>
    </p:spTree>
    <p:extLst>
      <p:ext uri="{BB962C8B-B14F-4D97-AF65-F5344CB8AC3E}">
        <p14:creationId xmlns:p14="http://schemas.microsoft.com/office/powerpoint/2010/main" val="2962146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2D8BEFD3-91D1-4513-A9D4-0FC2AAC4DF09}"/>
              </a:ext>
            </a:extLst>
          </p:cNvPr>
          <p:cNvSpPr>
            <a:spLocks noGrp="1"/>
          </p:cNvSpPr>
          <p:nvPr>
            <p:ph type="title"/>
          </p:nvPr>
        </p:nvSpPr>
        <p:spPr/>
        <p:txBody>
          <a:bodyPr/>
          <a:lstStyle/>
          <a:p>
            <a:r>
              <a:rPr lang="sv-SE" dirty="0"/>
              <a:t>The </a:t>
            </a:r>
            <a:r>
              <a:rPr lang="sv-SE" dirty="0" err="1"/>
              <a:t>Sustainability</a:t>
            </a:r>
            <a:r>
              <a:rPr lang="sv-SE" dirty="0"/>
              <a:t> Awareness </a:t>
            </a:r>
            <a:r>
              <a:rPr lang="sv-SE" dirty="0" err="1"/>
              <a:t>Framework</a:t>
            </a:r>
            <a:endParaRPr lang="sv-SE" dirty="0"/>
          </a:p>
        </p:txBody>
      </p:sp>
      <p:grpSp>
        <p:nvGrpSpPr>
          <p:cNvPr id="43" name="Grupp 42">
            <a:extLst>
              <a:ext uri="{FF2B5EF4-FFF2-40B4-BE49-F238E27FC236}">
                <a16:creationId xmlns:a16="http://schemas.microsoft.com/office/drawing/2014/main" id="{A70595A6-E11D-4DDD-BFFD-625ABD68A619}"/>
              </a:ext>
            </a:extLst>
          </p:cNvPr>
          <p:cNvGrpSpPr/>
          <p:nvPr/>
        </p:nvGrpSpPr>
        <p:grpSpPr>
          <a:xfrm>
            <a:off x="2574207" y="843974"/>
            <a:ext cx="3995586" cy="4159935"/>
            <a:chOff x="2574207" y="920196"/>
            <a:chExt cx="3995586" cy="4159935"/>
          </a:xfrm>
        </p:grpSpPr>
        <p:grpSp>
          <p:nvGrpSpPr>
            <p:cNvPr id="22" name="Grupp 21">
              <a:extLst>
                <a:ext uri="{FF2B5EF4-FFF2-40B4-BE49-F238E27FC236}">
                  <a16:creationId xmlns:a16="http://schemas.microsoft.com/office/drawing/2014/main" id="{D7EA7DB2-909A-47F3-BF0A-0287B1B353BE}"/>
                </a:ext>
              </a:extLst>
            </p:cNvPr>
            <p:cNvGrpSpPr/>
            <p:nvPr/>
          </p:nvGrpSpPr>
          <p:grpSpPr>
            <a:xfrm>
              <a:off x="2574207" y="920196"/>
              <a:ext cx="3995586" cy="4159935"/>
              <a:chOff x="4558991" y="1135962"/>
              <a:chExt cx="2914642" cy="3034529"/>
            </a:xfrm>
          </p:grpSpPr>
          <p:sp>
            <p:nvSpPr>
              <p:cNvPr id="23" name="Femhörning 22">
                <a:extLst>
                  <a:ext uri="{FF2B5EF4-FFF2-40B4-BE49-F238E27FC236}">
                    <a16:creationId xmlns:a16="http://schemas.microsoft.com/office/drawing/2014/main" id="{EA1D8013-9B52-4CE7-BA79-358D2AACD394}"/>
                  </a:ext>
                </a:extLst>
              </p:cNvPr>
              <p:cNvSpPr/>
              <p:nvPr/>
            </p:nvSpPr>
            <p:spPr>
              <a:xfrm>
                <a:off x="4558991" y="1135962"/>
                <a:ext cx="2914642" cy="2775850"/>
              </a:xfrm>
              <a:prstGeom prst="pentagon">
                <a:avLst/>
              </a:prstGeom>
              <a:solidFill>
                <a:srgbClr val="DDDDDD"/>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dirty="0"/>
              </a:p>
            </p:txBody>
          </p:sp>
          <p:sp>
            <p:nvSpPr>
              <p:cNvPr id="24" name="Femhörning 23">
                <a:extLst>
                  <a:ext uri="{FF2B5EF4-FFF2-40B4-BE49-F238E27FC236}">
                    <a16:creationId xmlns:a16="http://schemas.microsoft.com/office/drawing/2014/main" id="{3532040D-0F86-4210-BB29-289AE1ECEF4B}"/>
                  </a:ext>
                </a:extLst>
              </p:cNvPr>
              <p:cNvSpPr/>
              <p:nvPr/>
            </p:nvSpPr>
            <p:spPr>
              <a:xfrm>
                <a:off x="5004048" y="1620833"/>
                <a:ext cx="1996925" cy="1901834"/>
              </a:xfrm>
              <a:prstGeom prst="pentagon">
                <a:avLst/>
              </a:prstGeom>
              <a:solidFill>
                <a:srgbClr val="EAEAEA"/>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dirty="0"/>
              </a:p>
            </p:txBody>
          </p:sp>
          <p:sp>
            <p:nvSpPr>
              <p:cNvPr id="25" name="Femhörning 24">
                <a:extLst>
                  <a:ext uri="{FF2B5EF4-FFF2-40B4-BE49-F238E27FC236}">
                    <a16:creationId xmlns:a16="http://schemas.microsoft.com/office/drawing/2014/main" id="{C1A1513D-3363-43D7-8AAF-0A5873CF6329}"/>
                  </a:ext>
                </a:extLst>
              </p:cNvPr>
              <p:cNvSpPr/>
              <p:nvPr/>
            </p:nvSpPr>
            <p:spPr>
              <a:xfrm>
                <a:off x="5436096" y="2094481"/>
                <a:ext cx="1122482" cy="1069031"/>
              </a:xfrm>
              <a:prstGeom prst="pentagon">
                <a:avLst/>
              </a:prstGeom>
              <a:solidFill>
                <a:srgbClr val="F8F8F8"/>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dirty="0"/>
              </a:p>
            </p:txBody>
          </p:sp>
          <p:cxnSp>
            <p:nvCxnSpPr>
              <p:cNvPr id="26" name="Rak pilkoppling 25">
                <a:extLst>
                  <a:ext uri="{FF2B5EF4-FFF2-40B4-BE49-F238E27FC236}">
                    <a16:creationId xmlns:a16="http://schemas.microsoft.com/office/drawing/2014/main" id="{853217D9-F5FA-4AB2-A21D-BF0F1C04544F}"/>
                  </a:ext>
                </a:extLst>
              </p:cNvPr>
              <p:cNvCxnSpPr>
                <a:cxnSpLocks/>
              </p:cNvCxnSpPr>
              <p:nvPr/>
            </p:nvCxnSpPr>
            <p:spPr>
              <a:xfrm flipV="1">
                <a:off x="6008728" y="1135962"/>
                <a:ext cx="3432" cy="1507796"/>
              </a:xfrm>
              <a:prstGeom prst="straightConnector1">
                <a:avLst/>
              </a:prstGeom>
              <a:ln w="9525" cap="flat" cmpd="sng" algn="ctr">
                <a:solidFill>
                  <a:schemeClr val="bg1">
                    <a:lumMod val="65000"/>
                  </a:schemeClr>
                </a:solidFill>
                <a:prstDash val="dash"/>
                <a:round/>
                <a:headEnd type="none" w="med" len="med"/>
                <a:tailEnd type="triangle" w="sm" len="med"/>
              </a:ln>
            </p:spPr>
            <p:style>
              <a:lnRef idx="0">
                <a:scrgbClr r="0" g="0" b="0"/>
              </a:lnRef>
              <a:fillRef idx="0">
                <a:scrgbClr r="0" g="0" b="0"/>
              </a:fillRef>
              <a:effectRef idx="0">
                <a:scrgbClr r="0" g="0" b="0"/>
              </a:effectRef>
              <a:fontRef idx="minor">
                <a:schemeClr val="tx1"/>
              </a:fontRef>
            </p:style>
          </p:cxnSp>
          <p:cxnSp>
            <p:nvCxnSpPr>
              <p:cNvPr id="27" name="Rak pilkoppling 26">
                <a:extLst>
                  <a:ext uri="{FF2B5EF4-FFF2-40B4-BE49-F238E27FC236}">
                    <a16:creationId xmlns:a16="http://schemas.microsoft.com/office/drawing/2014/main" id="{7D81BE5A-F6F0-414C-8D7B-F98192745DC9}"/>
                  </a:ext>
                </a:extLst>
              </p:cNvPr>
              <p:cNvCxnSpPr>
                <a:cxnSpLocks/>
                <a:endCxn id="23" idx="5"/>
              </p:cNvCxnSpPr>
              <p:nvPr/>
            </p:nvCxnSpPr>
            <p:spPr>
              <a:xfrm flipV="1">
                <a:off x="6010444" y="2196240"/>
                <a:ext cx="1463186" cy="445536"/>
              </a:xfrm>
              <a:prstGeom prst="straightConnector1">
                <a:avLst/>
              </a:prstGeom>
              <a:ln w="9525" cap="flat" cmpd="sng" algn="ctr">
                <a:solidFill>
                  <a:schemeClr val="bg1">
                    <a:lumMod val="65000"/>
                  </a:schemeClr>
                </a:solidFill>
                <a:prstDash val="dash"/>
                <a:round/>
                <a:headEnd type="none" w="med" len="med"/>
                <a:tailEnd type="triangle" w="sm" len="med"/>
              </a:ln>
            </p:spPr>
            <p:style>
              <a:lnRef idx="0">
                <a:scrgbClr r="0" g="0" b="0"/>
              </a:lnRef>
              <a:fillRef idx="0">
                <a:scrgbClr r="0" g="0" b="0"/>
              </a:fillRef>
              <a:effectRef idx="0">
                <a:scrgbClr r="0" g="0" b="0"/>
              </a:effectRef>
              <a:fontRef idx="minor">
                <a:schemeClr val="tx1"/>
              </a:fontRef>
            </p:style>
          </p:cxnSp>
          <p:cxnSp>
            <p:nvCxnSpPr>
              <p:cNvPr id="28" name="Rak pilkoppling 27">
                <a:extLst>
                  <a:ext uri="{FF2B5EF4-FFF2-40B4-BE49-F238E27FC236}">
                    <a16:creationId xmlns:a16="http://schemas.microsoft.com/office/drawing/2014/main" id="{2C492BF5-27ED-4F9C-9E76-D1BF06779F4C}"/>
                  </a:ext>
                </a:extLst>
              </p:cNvPr>
              <p:cNvCxnSpPr>
                <a:cxnSpLocks/>
                <a:endCxn id="23" idx="1"/>
              </p:cNvCxnSpPr>
              <p:nvPr/>
            </p:nvCxnSpPr>
            <p:spPr>
              <a:xfrm flipH="1" flipV="1">
                <a:off x="4558994" y="2196240"/>
                <a:ext cx="1448016" cy="445536"/>
              </a:xfrm>
              <a:prstGeom prst="straightConnector1">
                <a:avLst/>
              </a:prstGeom>
              <a:ln w="9525" cap="flat" cmpd="sng" algn="ctr">
                <a:solidFill>
                  <a:schemeClr val="bg1">
                    <a:lumMod val="65000"/>
                  </a:schemeClr>
                </a:solidFill>
                <a:prstDash val="dash"/>
                <a:round/>
                <a:headEnd type="none" w="med" len="med"/>
                <a:tailEnd type="triangle" w="sm" len="med"/>
              </a:ln>
            </p:spPr>
            <p:style>
              <a:lnRef idx="0">
                <a:scrgbClr r="0" g="0" b="0"/>
              </a:lnRef>
              <a:fillRef idx="0">
                <a:scrgbClr r="0" g="0" b="0"/>
              </a:fillRef>
              <a:effectRef idx="0">
                <a:scrgbClr r="0" g="0" b="0"/>
              </a:effectRef>
              <a:fontRef idx="minor">
                <a:schemeClr val="tx1"/>
              </a:fontRef>
            </p:style>
          </p:cxnSp>
          <p:cxnSp>
            <p:nvCxnSpPr>
              <p:cNvPr id="29" name="Rak pilkoppling 28">
                <a:extLst>
                  <a:ext uri="{FF2B5EF4-FFF2-40B4-BE49-F238E27FC236}">
                    <a16:creationId xmlns:a16="http://schemas.microsoft.com/office/drawing/2014/main" id="{915D461D-8D2F-423E-8DE6-52E77AF6424A}"/>
                  </a:ext>
                </a:extLst>
              </p:cNvPr>
              <p:cNvCxnSpPr>
                <a:cxnSpLocks/>
                <a:endCxn id="23" idx="4"/>
              </p:cNvCxnSpPr>
              <p:nvPr/>
            </p:nvCxnSpPr>
            <p:spPr>
              <a:xfrm>
                <a:off x="6007009" y="2643918"/>
                <a:ext cx="909975" cy="1267887"/>
              </a:xfrm>
              <a:prstGeom prst="straightConnector1">
                <a:avLst/>
              </a:prstGeom>
              <a:ln w="9525" cap="flat" cmpd="sng" algn="ctr">
                <a:solidFill>
                  <a:schemeClr val="bg1">
                    <a:lumMod val="65000"/>
                  </a:schemeClr>
                </a:solidFill>
                <a:prstDash val="dash"/>
                <a:round/>
                <a:headEnd type="none" w="med" len="med"/>
                <a:tailEnd type="triangle" w="sm" len="med"/>
              </a:ln>
            </p:spPr>
            <p:style>
              <a:lnRef idx="0">
                <a:scrgbClr r="0" g="0" b="0"/>
              </a:lnRef>
              <a:fillRef idx="0">
                <a:scrgbClr r="0" g="0" b="0"/>
              </a:fillRef>
              <a:effectRef idx="0">
                <a:scrgbClr r="0" g="0" b="0"/>
              </a:effectRef>
              <a:fontRef idx="minor">
                <a:schemeClr val="tx1"/>
              </a:fontRef>
            </p:style>
          </p:cxnSp>
          <p:cxnSp>
            <p:nvCxnSpPr>
              <p:cNvPr id="30" name="Rak pilkoppling 29">
                <a:extLst>
                  <a:ext uri="{FF2B5EF4-FFF2-40B4-BE49-F238E27FC236}">
                    <a16:creationId xmlns:a16="http://schemas.microsoft.com/office/drawing/2014/main" id="{20347A25-D4B7-4DA1-A3AC-982BD8908813}"/>
                  </a:ext>
                </a:extLst>
              </p:cNvPr>
              <p:cNvCxnSpPr>
                <a:cxnSpLocks/>
                <a:endCxn id="23" idx="2"/>
              </p:cNvCxnSpPr>
              <p:nvPr/>
            </p:nvCxnSpPr>
            <p:spPr>
              <a:xfrm flipH="1">
                <a:off x="5115640" y="2643918"/>
                <a:ext cx="887938" cy="1267887"/>
              </a:xfrm>
              <a:prstGeom prst="straightConnector1">
                <a:avLst/>
              </a:prstGeom>
              <a:ln w="9525" cap="flat" cmpd="sng" algn="ctr">
                <a:solidFill>
                  <a:schemeClr val="bg1">
                    <a:lumMod val="65000"/>
                  </a:schemeClr>
                </a:solidFill>
                <a:prstDash val="dash"/>
                <a:round/>
                <a:headEnd type="none" w="med" len="med"/>
                <a:tailEnd type="triangle" w="sm" len="med"/>
              </a:ln>
            </p:spPr>
            <p:style>
              <a:lnRef idx="0">
                <a:scrgbClr r="0" g="0" b="0"/>
              </a:lnRef>
              <a:fillRef idx="0">
                <a:scrgbClr r="0" g="0" b="0"/>
              </a:fillRef>
              <a:effectRef idx="0">
                <a:scrgbClr r="0" g="0" b="0"/>
              </a:effectRef>
              <a:fontRef idx="minor">
                <a:schemeClr val="tx1"/>
              </a:fontRef>
            </p:style>
          </p:cxnSp>
          <p:sp>
            <p:nvSpPr>
              <p:cNvPr id="31" name="Ellips 30">
                <a:extLst>
                  <a:ext uri="{FF2B5EF4-FFF2-40B4-BE49-F238E27FC236}">
                    <a16:creationId xmlns:a16="http://schemas.microsoft.com/office/drawing/2014/main" id="{13C4EA9F-E629-4D17-A292-A6D3CFDE07E0}"/>
                  </a:ext>
                </a:extLst>
              </p:cNvPr>
              <p:cNvSpPr/>
              <p:nvPr/>
            </p:nvSpPr>
            <p:spPr>
              <a:xfrm>
                <a:off x="5727277" y="2448976"/>
                <a:ext cx="576064" cy="360040"/>
              </a:xfrm>
              <a:prstGeom prst="ellipse">
                <a:avLst/>
              </a:prstGeom>
              <a:solidFill>
                <a:srgbClr val="F8F8F8"/>
              </a:solidFill>
              <a:ln w="9525">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dirty="0"/>
              </a:p>
            </p:txBody>
          </p:sp>
          <p:sp>
            <p:nvSpPr>
              <p:cNvPr id="32" name="textruta 31">
                <a:extLst>
                  <a:ext uri="{FF2B5EF4-FFF2-40B4-BE49-F238E27FC236}">
                    <a16:creationId xmlns:a16="http://schemas.microsoft.com/office/drawing/2014/main" id="{08DD213A-7E0F-45CA-8B0A-E230CBE3F3F1}"/>
                  </a:ext>
                </a:extLst>
              </p:cNvPr>
              <p:cNvSpPr txBox="1"/>
              <p:nvPr/>
            </p:nvSpPr>
            <p:spPr>
              <a:xfrm rot="19318363">
                <a:off x="4944807" y="1506157"/>
                <a:ext cx="638316" cy="276999"/>
              </a:xfrm>
              <a:prstGeom prst="rect">
                <a:avLst/>
              </a:prstGeom>
              <a:noFill/>
            </p:spPr>
            <p:txBody>
              <a:bodyPr wrap="none" rtlCol="0">
                <a:noAutofit/>
              </a:bodyPr>
              <a:lstStyle/>
              <a:p>
                <a:r>
                  <a:rPr lang="sv-SE" sz="1200" b="1" dirty="0"/>
                  <a:t>Social</a:t>
                </a:r>
                <a:endParaRPr lang="sv-SE" b="1" dirty="0"/>
              </a:p>
            </p:txBody>
          </p:sp>
          <p:sp>
            <p:nvSpPr>
              <p:cNvPr id="33" name="textruta 32">
                <a:extLst>
                  <a:ext uri="{FF2B5EF4-FFF2-40B4-BE49-F238E27FC236}">
                    <a16:creationId xmlns:a16="http://schemas.microsoft.com/office/drawing/2014/main" id="{A24E67B1-1B1D-46C5-9F1C-7C719C5AB764}"/>
                  </a:ext>
                </a:extLst>
              </p:cNvPr>
              <p:cNvSpPr txBox="1"/>
              <p:nvPr/>
            </p:nvSpPr>
            <p:spPr>
              <a:xfrm rot="2148612">
                <a:off x="6417997" y="1572554"/>
                <a:ext cx="906017" cy="276999"/>
              </a:xfrm>
              <a:prstGeom prst="rect">
                <a:avLst/>
              </a:prstGeom>
              <a:noFill/>
            </p:spPr>
            <p:txBody>
              <a:bodyPr wrap="none" rtlCol="0">
                <a:spAutoFit/>
              </a:bodyPr>
              <a:lstStyle/>
              <a:p>
                <a:r>
                  <a:rPr lang="sv-SE" sz="1200" b="1" dirty="0" err="1"/>
                  <a:t>Individual</a:t>
                </a:r>
                <a:endParaRPr lang="sv-SE" b="1" dirty="0"/>
              </a:p>
            </p:txBody>
          </p:sp>
          <p:sp>
            <p:nvSpPr>
              <p:cNvPr id="34" name="textruta 33">
                <a:extLst>
                  <a:ext uri="{FF2B5EF4-FFF2-40B4-BE49-F238E27FC236}">
                    <a16:creationId xmlns:a16="http://schemas.microsoft.com/office/drawing/2014/main" id="{F19A9701-5551-4E46-99F4-A91BB0A4F38B}"/>
                  </a:ext>
                </a:extLst>
              </p:cNvPr>
              <p:cNvSpPr txBox="1"/>
              <p:nvPr/>
            </p:nvSpPr>
            <p:spPr>
              <a:xfrm rot="6463387">
                <a:off x="6763301" y="2987686"/>
                <a:ext cx="883383" cy="276999"/>
              </a:xfrm>
              <a:prstGeom prst="rect">
                <a:avLst/>
              </a:prstGeom>
              <a:noFill/>
            </p:spPr>
            <p:txBody>
              <a:bodyPr wrap="none" rtlCol="0">
                <a:spAutoFit/>
              </a:bodyPr>
              <a:lstStyle/>
              <a:p>
                <a:r>
                  <a:rPr lang="sv-SE" sz="1200" b="1" dirty="0" err="1"/>
                  <a:t>Technical</a:t>
                </a:r>
                <a:endParaRPr lang="sv-SE" b="1" dirty="0"/>
              </a:p>
            </p:txBody>
          </p:sp>
          <p:sp>
            <p:nvSpPr>
              <p:cNvPr id="35" name="textruta 34">
                <a:extLst>
                  <a:ext uri="{FF2B5EF4-FFF2-40B4-BE49-F238E27FC236}">
                    <a16:creationId xmlns:a16="http://schemas.microsoft.com/office/drawing/2014/main" id="{E2D03CC0-532D-4784-9D27-80D5556F7549}"/>
                  </a:ext>
                </a:extLst>
              </p:cNvPr>
              <p:cNvSpPr txBox="1"/>
              <p:nvPr/>
            </p:nvSpPr>
            <p:spPr>
              <a:xfrm>
                <a:off x="5662653" y="3893492"/>
                <a:ext cx="1048685" cy="276999"/>
              </a:xfrm>
              <a:prstGeom prst="rect">
                <a:avLst/>
              </a:prstGeom>
              <a:noFill/>
            </p:spPr>
            <p:txBody>
              <a:bodyPr wrap="none" rtlCol="0">
                <a:spAutoFit/>
              </a:bodyPr>
              <a:lstStyle/>
              <a:p>
                <a:r>
                  <a:rPr lang="sv-SE" sz="1200" b="1" dirty="0" err="1"/>
                  <a:t>Economical</a:t>
                </a:r>
                <a:endParaRPr lang="sv-SE" b="1" dirty="0"/>
              </a:p>
            </p:txBody>
          </p:sp>
          <p:sp>
            <p:nvSpPr>
              <p:cNvPr id="36" name="textruta 35">
                <a:extLst>
                  <a:ext uri="{FF2B5EF4-FFF2-40B4-BE49-F238E27FC236}">
                    <a16:creationId xmlns:a16="http://schemas.microsoft.com/office/drawing/2014/main" id="{1E766516-22F0-4720-9409-69DE2C59EAE7}"/>
                  </a:ext>
                </a:extLst>
              </p:cNvPr>
              <p:cNvSpPr txBox="1"/>
              <p:nvPr/>
            </p:nvSpPr>
            <p:spPr>
              <a:xfrm rot="15099289">
                <a:off x="4184019" y="2949141"/>
                <a:ext cx="1253869" cy="276999"/>
              </a:xfrm>
              <a:prstGeom prst="rect">
                <a:avLst/>
              </a:prstGeom>
              <a:noFill/>
            </p:spPr>
            <p:txBody>
              <a:bodyPr wrap="none" rtlCol="0">
                <a:spAutoFit/>
              </a:bodyPr>
              <a:lstStyle/>
              <a:p>
                <a:r>
                  <a:rPr lang="sv-SE" sz="1200" b="1" dirty="0" err="1"/>
                  <a:t>Environmental</a:t>
                </a:r>
                <a:endParaRPr lang="sv-SE" b="1" dirty="0"/>
              </a:p>
            </p:txBody>
          </p:sp>
        </p:grpSp>
        <p:sp>
          <p:nvSpPr>
            <p:cNvPr id="37" name="textruta 36">
              <a:extLst>
                <a:ext uri="{FF2B5EF4-FFF2-40B4-BE49-F238E27FC236}">
                  <a16:creationId xmlns:a16="http://schemas.microsoft.com/office/drawing/2014/main" id="{437FBC5E-FA16-4AF3-991A-19C0CA3DF5DB}"/>
                </a:ext>
              </a:extLst>
            </p:cNvPr>
            <p:cNvSpPr txBox="1"/>
            <p:nvPr/>
          </p:nvSpPr>
          <p:spPr>
            <a:xfrm>
              <a:off x="4057298" y="3491275"/>
              <a:ext cx="1008609" cy="246221"/>
            </a:xfrm>
            <a:prstGeom prst="rect">
              <a:avLst/>
            </a:prstGeom>
            <a:noFill/>
          </p:spPr>
          <p:txBody>
            <a:bodyPr wrap="none" rtlCol="0">
              <a:spAutoFit/>
            </a:bodyPr>
            <a:lstStyle/>
            <a:p>
              <a:pPr algn="ctr"/>
              <a:r>
                <a:rPr lang="sv-SE" sz="1000" b="1" dirty="0" err="1">
                  <a:latin typeface="Arial Narrow" panose="020B0606020202030204" pitchFamily="34" charset="0"/>
                </a:rPr>
                <a:t>Immediate</a:t>
              </a:r>
              <a:r>
                <a:rPr lang="sv-SE" sz="1000" b="1" dirty="0">
                  <a:latin typeface="Arial Narrow" panose="020B0606020202030204" pitchFamily="34" charset="0"/>
                </a:rPr>
                <a:t> </a:t>
              </a:r>
              <a:r>
                <a:rPr lang="sv-SE" sz="1000" b="1" dirty="0" err="1">
                  <a:latin typeface="Arial Narrow" panose="020B0606020202030204" pitchFamily="34" charset="0"/>
                </a:rPr>
                <a:t>effect</a:t>
              </a:r>
              <a:endParaRPr lang="sv-SE" sz="1000" b="1" dirty="0">
                <a:latin typeface="Arial Narrow" panose="020B0606020202030204" pitchFamily="34" charset="0"/>
              </a:endParaRPr>
            </a:p>
          </p:txBody>
        </p:sp>
        <p:sp>
          <p:nvSpPr>
            <p:cNvPr id="40" name="textruta 39">
              <a:extLst>
                <a:ext uri="{FF2B5EF4-FFF2-40B4-BE49-F238E27FC236}">
                  <a16:creationId xmlns:a16="http://schemas.microsoft.com/office/drawing/2014/main" id="{06088F7A-7700-4751-B6F2-F908380A8675}"/>
                </a:ext>
              </a:extLst>
            </p:cNvPr>
            <p:cNvSpPr txBox="1"/>
            <p:nvPr/>
          </p:nvSpPr>
          <p:spPr>
            <a:xfrm>
              <a:off x="3708336" y="3991349"/>
              <a:ext cx="934871" cy="246221"/>
            </a:xfrm>
            <a:prstGeom prst="rect">
              <a:avLst/>
            </a:prstGeom>
            <a:noFill/>
          </p:spPr>
          <p:txBody>
            <a:bodyPr wrap="none" rtlCol="0">
              <a:spAutoFit/>
            </a:bodyPr>
            <a:lstStyle/>
            <a:p>
              <a:pPr algn="ctr"/>
              <a:r>
                <a:rPr lang="sv-SE" sz="1000" b="1" dirty="0" err="1">
                  <a:latin typeface="Arial Narrow" panose="020B0606020202030204" pitchFamily="34" charset="0"/>
                </a:rPr>
                <a:t>Enabling</a:t>
              </a:r>
              <a:r>
                <a:rPr lang="sv-SE" sz="1000" b="1" dirty="0">
                  <a:latin typeface="Arial Narrow" panose="020B0606020202030204" pitchFamily="34" charset="0"/>
                </a:rPr>
                <a:t> </a:t>
              </a:r>
              <a:r>
                <a:rPr lang="sv-SE" sz="1000" b="1" dirty="0" err="1">
                  <a:latin typeface="Arial Narrow" panose="020B0606020202030204" pitchFamily="34" charset="0"/>
                </a:rPr>
                <a:t>effect</a:t>
              </a:r>
              <a:endParaRPr lang="sv-SE" sz="1000" b="1" dirty="0">
                <a:latin typeface="Arial Narrow" panose="020B0606020202030204" pitchFamily="34" charset="0"/>
              </a:endParaRPr>
            </a:p>
          </p:txBody>
        </p:sp>
        <p:sp>
          <p:nvSpPr>
            <p:cNvPr id="42" name="textruta 41">
              <a:extLst>
                <a:ext uri="{FF2B5EF4-FFF2-40B4-BE49-F238E27FC236}">
                  <a16:creationId xmlns:a16="http://schemas.microsoft.com/office/drawing/2014/main" id="{37C52EE6-C856-46B7-936F-3B80EFB454F9}"/>
                </a:ext>
              </a:extLst>
            </p:cNvPr>
            <p:cNvSpPr txBox="1"/>
            <p:nvPr/>
          </p:nvSpPr>
          <p:spPr>
            <a:xfrm>
              <a:off x="3338801" y="4521551"/>
              <a:ext cx="989373" cy="246221"/>
            </a:xfrm>
            <a:prstGeom prst="rect">
              <a:avLst/>
            </a:prstGeom>
            <a:noFill/>
          </p:spPr>
          <p:txBody>
            <a:bodyPr wrap="none" rtlCol="0">
              <a:spAutoFit/>
            </a:bodyPr>
            <a:lstStyle/>
            <a:p>
              <a:pPr algn="ctr"/>
              <a:r>
                <a:rPr lang="sv-SE" sz="1000" b="1" dirty="0" err="1">
                  <a:latin typeface="Arial Narrow" panose="020B0606020202030204" pitchFamily="34" charset="0"/>
                </a:rPr>
                <a:t>Structural</a:t>
              </a:r>
              <a:r>
                <a:rPr lang="sv-SE" sz="1000" b="1" dirty="0">
                  <a:latin typeface="Arial Narrow" panose="020B0606020202030204" pitchFamily="34" charset="0"/>
                </a:rPr>
                <a:t> </a:t>
              </a:r>
              <a:r>
                <a:rPr lang="sv-SE" sz="1000" b="1" dirty="0" err="1">
                  <a:latin typeface="Arial Narrow" panose="020B0606020202030204" pitchFamily="34" charset="0"/>
                </a:rPr>
                <a:t>effect</a:t>
              </a:r>
              <a:endParaRPr lang="sv-SE" sz="1000" b="1" dirty="0">
                <a:latin typeface="Arial Narrow" panose="020B0606020202030204" pitchFamily="34" charset="0"/>
              </a:endParaRPr>
            </a:p>
          </p:txBody>
        </p:sp>
      </p:grpSp>
    </p:spTree>
    <p:extLst>
      <p:ext uri="{BB962C8B-B14F-4D97-AF65-F5344CB8AC3E}">
        <p14:creationId xmlns:p14="http://schemas.microsoft.com/office/powerpoint/2010/main" val="10629686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2E32186-30F2-E247-9895-874023A48C44}"/>
              </a:ext>
            </a:extLst>
          </p:cNvPr>
          <p:cNvSpPr/>
          <p:nvPr/>
        </p:nvSpPr>
        <p:spPr>
          <a:xfrm>
            <a:off x="0" y="0"/>
            <a:ext cx="9144000" cy="5143500"/>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pic>
        <p:nvPicPr>
          <p:cNvPr id="3" name="Picture 2" descr="Chart, radar chart&#10;&#10;Description automatically generated">
            <a:extLst>
              <a:ext uri="{FF2B5EF4-FFF2-40B4-BE49-F238E27FC236}">
                <a16:creationId xmlns:a16="http://schemas.microsoft.com/office/drawing/2014/main" id="{4B76E3DF-5998-7B48-B20C-1AC451D14585}"/>
              </a:ext>
            </a:extLst>
          </p:cNvPr>
          <p:cNvPicPr>
            <a:picLocks noChangeAspect="1"/>
          </p:cNvPicPr>
          <p:nvPr/>
        </p:nvPicPr>
        <p:blipFill>
          <a:blip r:embed="rId3"/>
          <a:stretch>
            <a:fillRect/>
          </a:stretch>
        </p:blipFill>
        <p:spPr>
          <a:xfrm>
            <a:off x="1633036" y="159482"/>
            <a:ext cx="5877928" cy="4824536"/>
          </a:xfrm>
          <a:prstGeom prst="rect">
            <a:avLst/>
          </a:prstGeom>
        </p:spPr>
      </p:pic>
    </p:spTree>
    <p:extLst>
      <p:ext uri="{BB962C8B-B14F-4D97-AF65-F5344CB8AC3E}">
        <p14:creationId xmlns:p14="http://schemas.microsoft.com/office/powerpoint/2010/main" val="8976952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2E32186-30F2-E247-9895-874023A48C44}"/>
              </a:ext>
            </a:extLst>
          </p:cNvPr>
          <p:cNvSpPr/>
          <p:nvPr/>
        </p:nvSpPr>
        <p:spPr>
          <a:xfrm>
            <a:off x="0" y="0"/>
            <a:ext cx="9144000" cy="5143500"/>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pic>
        <p:nvPicPr>
          <p:cNvPr id="4" name="Picture 3">
            <a:extLst>
              <a:ext uri="{FF2B5EF4-FFF2-40B4-BE49-F238E27FC236}">
                <a16:creationId xmlns:a16="http://schemas.microsoft.com/office/drawing/2014/main" id="{A2A3E6CA-9F74-1F40-8E95-EFBD963A9CE3}"/>
              </a:ext>
            </a:extLst>
          </p:cNvPr>
          <p:cNvPicPr>
            <a:picLocks noChangeAspect="1"/>
          </p:cNvPicPr>
          <p:nvPr/>
        </p:nvPicPr>
        <p:blipFill rotWithShape="1">
          <a:blip r:embed="rId2"/>
          <a:srcRect t="1000"/>
          <a:stretch/>
        </p:blipFill>
        <p:spPr>
          <a:xfrm>
            <a:off x="1835159" y="51470"/>
            <a:ext cx="5473681" cy="5040560"/>
          </a:xfrm>
          <a:prstGeom prst="rect">
            <a:avLst/>
          </a:prstGeom>
        </p:spPr>
      </p:pic>
    </p:spTree>
    <p:extLst>
      <p:ext uri="{BB962C8B-B14F-4D97-AF65-F5344CB8AC3E}">
        <p14:creationId xmlns:p14="http://schemas.microsoft.com/office/powerpoint/2010/main" val="26580542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2EB5012-48C6-974D-B86B-6ADDB9CD6896}"/>
              </a:ext>
            </a:extLst>
          </p:cNvPr>
          <p:cNvSpPr/>
          <p:nvPr/>
        </p:nvSpPr>
        <p:spPr>
          <a:xfrm>
            <a:off x="0" y="0"/>
            <a:ext cx="9144000" cy="5143500"/>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pic>
        <p:nvPicPr>
          <p:cNvPr id="1026" name="Picture 2" descr="Requirements engineering for sustainability: an awareness framework for  designing software systems for a better tomorrow | SpringerLink">
            <a:extLst>
              <a:ext uri="{FF2B5EF4-FFF2-40B4-BE49-F238E27FC236}">
                <a16:creationId xmlns:a16="http://schemas.microsoft.com/office/drawing/2014/main" id="{98088D55-FFBC-5E41-A9EB-1262DAC3B6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7013" y="0"/>
            <a:ext cx="6148387"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9225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3945E82-B984-0A46-9E9D-A301671E0B31}"/>
              </a:ext>
            </a:extLst>
          </p:cNvPr>
          <p:cNvSpPr/>
          <p:nvPr/>
        </p:nvSpPr>
        <p:spPr>
          <a:xfrm>
            <a:off x="0" y="0"/>
            <a:ext cx="9144000" cy="5143500"/>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dirty="0"/>
          </a:p>
        </p:txBody>
      </p:sp>
      <p:pic>
        <p:nvPicPr>
          <p:cNvPr id="2050" name="Picture 2" descr="Requirements engineering for sustainability: an awareness framework for  designing software systems for a better tomorrow | SpringerLink">
            <a:extLst>
              <a:ext uri="{FF2B5EF4-FFF2-40B4-BE49-F238E27FC236}">
                <a16:creationId xmlns:a16="http://schemas.microsoft.com/office/drawing/2014/main" id="{31935661-00F4-A040-A47C-C09BE23633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97013" y="0"/>
            <a:ext cx="6148387"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79480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B3E4D-F130-6046-944A-833A7057FF42}"/>
              </a:ext>
            </a:extLst>
          </p:cNvPr>
          <p:cNvSpPr>
            <a:spLocks noGrp="1"/>
          </p:cNvSpPr>
          <p:nvPr>
            <p:ph type="title"/>
          </p:nvPr>
        </p:nvSpPr>
        <p:spPr/>
        <p:txBody>
          <a:bodyPr/>
          <a:lstStyle/>
          <a:p>
            <a:r>
              <a:rPr lang="en-SE" dirty="0"/>
              <a:t>The SusA Framework workshop</a:t>
            </a:r>
          </a:p>
        </p:txBody>
      </p:sp>
      <p:sp>
        <p:nvSpPr>
          <p:cNvPr id="3" name="Content Placeholder 2">
            <a:extLst>
              <a:ext uri="{FF2B5EF4-FFF2-40B4-BE49-F238E27FC236}">
                <a16:creationId xmlns:a16="http://schemas.microsoft.com/office/drawing/2014/main" id="{7FE84B23-FD85-E944-A3A8-BC2984263345}"/>
              </a:ext>
            </a:extLst>
          </p:cNvPr>
          <p:cNvSpPr>
            <a:spLocks noGrp="1"/>
          </p:cNvSpPr>
          <p:nvPr>
            <p:ph sz="half" idx="1"/>
          </p:nvPr>
        </p:nvSpPr>
        <p:spPr>
          <a:xfrm>
            <a:off x="324000" y="1080000"/>
            <a:ext cx="8568480" cy="2915120"/>
          </a:xfrm>
        </p:spPr>
        <p:txBody>
          <a:bodyPr/>
          <a:lstStyle/>
          <a:p>
            <a:r>
              <a:rPr lang="en-SE" dirty="0"/>
              <a:t>Discuss the 5 dimensions of sustainable design in “Blocket.se” or ”Ebay.com”</a:t>
            </a:r>
          </a:p>
          <a:p>
            <a:pPr lvl="1"/>
            <a:r>
              <a:rPr lang="en-SE" dirty="0"/>
              <a:t>Guided by several questions per dimension</a:t>
            </a:r>
          </a:p>
          <a:p>
            <a:r>
              <a:rPr lang="en-SE" dirty="0"/>
              <a:t>Identify immediate, enabling and structural effects</a:t>
            </a:r>
          </a:p>
          <a:p>
            <a:r>
              <a:rPr lang="en-SE" dirty="0"/>
              <a:t>Identify relations between effects</a:t>
            </a:r>
          </a:p>
          <a:p>
            <a:r>
              <a:rPr lang="en-SE" dirty="0"/>
              <a:t>Create the SusA radar diagram</a:t>
            </a:r>
          </a:p>
          <a:p>
            <a:r>
              <a:rPr lang="en-SE" dirty="0"/>
              <a:t>Present your radar diagram for </a:t>
            </a:r>
            <a:r>
              <a:rPr lang="en-SE"/>
              <a:t>another group</a:t>
            </a:r>
            <a:endParaRPr lang="en-SE" dirty="0"/>
          </a:p>
        </p:txBody>
      </p:sp>
    </p:spTree>
    <p:extLst>
      <p:ext uri="{BB962C8B-B14F-4D97-AF65-F5344CB8AC3E}">
        <p14:creationId xmlns:p14="http://schemas.microsoft.com/office/powerpoint/2010/main" val="26341056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0546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F150FB3-C081-9F4B-AE41-CF8F8E1210AB}"/>
              </a:ext>
            </a:extLst>
          </p:cNvPr>
          <p:cNvSpPr>
            <a:spLocks noGrp="1"/>
          </p:cNvSpPr>
          <p:nvPr>
            <p:ph type="title"/>
          </p:nvPr>
        </p:nvSpPr>
        <p:spPr>
          <a:xfrm>
            <a:off x="323850" y="1851670"/>
            <a:ext cx="8496300" cy="904799"/>
          </a:xfrm>
        </p:spPr>
        <p:txBody>
          <a:bodyPr anchor="ctr">
            <a:normAutofit fontScale="90000"/>
          </a:bodyPr>
          <a:lstStyle/>
          <a:p>
            <a:r>
              <a:rPr lang="en-SE" dirty="0"/>
              <a:t>What if our assumptions about the effects do not hold true? How can we learn?</a:t>
            </a:r>
          </a:p>
        </p:txBody>
      </p:sp>
    </p:spTree>
    <p:extLst>
      <p:ext uri="{BB962C8B-B14F-4D97-AF65-F5344CB8AC3E}">
        <p14:creationId xmlns:p14="http://schemas.microsoft.com/office/powerpoint/2010/main" val="1057717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379539-45DD-034B-9692-BE5D88DEEA41}"/>
              </a:ext>
            </a:extLst>
          </p:cNvPr>
          <p:cNvSpPr>
            <a:spLocks noGrp="1"/>
          </p:cNvSpPr>
          <p:nvPr>
            <p:ph type="title"/>
          </p:nvPr>
        </p:nvSpPr>
        <p:spPr/>
        <p:txBody>
          <a:bodyPr/>
          <a:lstStyle/>
          <a:p>
            <a:r>
              <a:rPr lang="en-SE" dirty="0"/>
              <a:t>AirBnB problems</a:t>
            </a:r>
          </a:p>
        </p:txBody>
      </p:sp>
      <p:sp>
        <p:nvSpPr>
          <p:cNvPr id="6" name="Rectangle 5">
            <a:extLst>
              <a:ext uri="{FF2B5EF4-FFF2-40B4-BE49-F238E27FC236}">
                <a16:creationId xmlns:a16="http://schemas.microsoft.com/office/drawing/2014/main" id="{2B47979C-A11D-DB4A-93A2-068C34F16526}"/>
              </a:ext>
            </a:extLst>
          </p:cNvPr>
          <p:cNvSpPr/>
          <p:nvPr/>
        </p:nvSpPr>
        <p:spPr>
          <a:xfrm>
            <a:off x="107504" y="4748056"/>
            <a:ext cx="6030416" cy="215444"/>
          </a:xfrm>
          <a:prstGeom prst="rect">
            <a:avLst/>
          </a:prstGeom>
        </p:spPr>
        <p:txBody>
          <a:bodyPr wrap="square">
            <a:spAutoFit/>
          </a:bodyPr>
          <a:lstStyle/>
          <a:p>
            <a:r>
              <a:rPr lang="en-SE" sz="800" dirty="0"/>
              <a:t>https://www.theinvisibletourist.com/why-you-shouldnt-use-airbnb-issues-you-didnt-know/</a:t>
            </a:r>
          </a:p>
        </p:txBody>
      </p:sp>
      <p:pic>
        <p:nvPicPr>
          <p:cNvPr id="11" name="Picture 10" descr="Graphical user interface, text, application, email&#10;&#10;Description automatically generated">
            <a:extLst>
              <a:ext uri="{FF2B5EF4-FFF2-40B4-BE49-F238E27FC236}">
                <a16:creationId xmlns:a16="http://schemas.microsoft.com/office/drawing/2014/main" id="{F00985CE-BF3C-E54B-AD9D-760C2C0D73C5}"/>
              </a:ext>
            </a:extLst>
          </p:cNvPr>
          <p:cNvPicPr>
            <a:picLocks noChangeAspect="1"/>
          </p:cNvPicPr>
          <p:nvPr/>
        </p:nvPicPr>
        <p:blipFill>
          <a:blip r:embed="rId2"/>
          <a:stretch>
            <a:fillRect/>
          </a:stretch>
        </p:blipFill>
        <p:spPr>
          <a:xfrm>
            <a:off x="323850" y="1084799"/>
            <a:ext cx="4932040" cy="2507279"/>
          </a:xfrm>
          <a:prstGeom prst="rect">
            <a:avLst/>
          </a:prstGeom>
        </p:spPr>
      </p:pic>
      <p:pic>
        <p:nvPicPr>
          <p:cNvPr id="13" name="Picture 12" descr="Graphical user interface, text, application&#10;&#10;Description automatically generated">
            <a:extLst>
              <a:ext uri="{FF2B5EF4-FFF2-40B4-BE49-F238E27FC236}">
                <a16:creationId xmlns:a16="http://schemas.microsoft.com/office/drawing/2014/main" id="{241FB4A7-962D-994A-B05B-83ACC80A9188}"/>
              </a:ext>
            </a:extLst>
          </p:cNvPr>
          <p:cNvPicPr>
            <a:picLocks noChangeAspect="1"/>
          </p:cNvPicPr>
          <p:nvPr/>
        </p:nvPicPr>
        <p:blipFill>
          <a:blip r:embed="rId3"/>
          <a:stretch>
            <a:fillRect/>
          </a:stretch>
        </p:blipFill>
        <p:spPr>
          <a:xfrm>
            <a:off x="4211960" y="3394217"/>
            <a:ext cx="4716016" cy="1468923"/>
          </a:xfrm>
          <a:prstGeom prst="rect">
            <a:avLst/>
          </a:prstGeom>
        </p:spPr>
      </p:pic>
    </p:spTree>
    <p:extLst>
      <p:ext uri="{BB962C8B-B14F-4D97-AF65-F5344CB8AC3E}">
        <p14:creationId xmlns:p14="http://schemas.microsoft.com/office/powerpoint/2010/main" val="3779591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hoto, water, building, small&#10;&#10;Description automatically generated">
            <a:extLst>
              <a:ext uri="{FF2B5EF4-FFF2-40B4-BE49-F238E27FC236}">
                <a16:creationId xmlns:a16="http://schemas.microsoft.com/office/drawing/2014/main" id="{E7585843-5AEB-E746-96EE-28652CBA6E7C}"/>
              </a:ext>
            </a:extLst>
          </p:cNvPr>
          <p:cNvPicPr>
            <a:picLocks noChangeAspect="1"/>
          </p:cNvPicPr>
          <p:nvPr/>
        </p:nvPicPr>
        <p:blipFill>
          <a:blip r:embed="rId2"/>
          <a:stretch>
            <a:fillRect/>
          </a:stretch>
        </p:blipFill>
        <p:spPr>
          <a:xfrm>
            <a:off x="323528" y="241759"/>
            <a:ext cx="6536425" cy="4659982"/>
          </a:xfrm>
          <a:prstGeom prst="rect">
            <a:avLst/>
          </a:prstGeom>
        </p:spPr>
      </p:pic>
    </p:spTree>
    <p:extLst>
      <p:ext uri="{BB962C8B-B14F-4D97-AF65-F5344CB8AC3E}">
        <p14:creationId xmlns:p14="http://schemas.microsoft.com/office/powerpoint/2010/main" val="2706609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Digital privacy - The Facebook scandal could change politics as well as the  internet | United States | The Economist">
            <a:extLst>
              <a:ext uri="{FF2B5EF4-FFF2-40B4-BE49-F238E27FC236}">
                <a16:creationId xmlns:a16="http://schemas.microsoft.com/office/drawing/2014/main" id="{DA0AD6A0-3F55-9E41-BCC7-E6B402CEAF1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3370" r="-1" b="15537"/>
          <a:stretch/>
        </p:blipFill>
        <p:spPr bwMode="auto">
          <a:xfrm>
            <a:off x="324000" y="1080000"/>
            <a:ext cx="8482872" cy="2915120"/>
          </a:xfrm>
          <a:prstGeom prst="rect">
            <a:avLst/>
          </a:prstGeom>
          <a:solidFill>
            <a:srgbClr val="FFFFFF"/>
          </a:solidFill>
          <a:ln>
            <a:noFill/>
          </a:ln>
        </p:spPr>
      </p:pic>
      <p:sp>
        <p:nvSpPr>
          <p:cNvPr id="2" name="Title 1">
            <a:extLst>
              <a:ext uri="{FF2B5EF4-FFF2-40B4-BE49-F238E27FC236}">
                <a16:creationId xmlns:a16="http://schemas.microsoft.com/office/drawing/2014/main" id="{DD5F482A-F362-AA44-AEA4-8D71E40193B6}"/>
              </a:ext>
            </a:extLst>
          </p:cNvPr>
          <p:cNvSpPr>
            <a:spLocks noGrp="1"/>
          </p:cNvSpPr>
          <p:nvPr>
            <p:ph type="title"/>
          </p:nvPr>
        </p:nvSpPr>
        <p:spPr>
          <a:xfrm>
            <a:off x="323850" y="180000"/>
            <a:ext cx="8496300" cy="904799"/>
          </a:xfrm>
        </p:spPr>
        <p:txBody>
          <a:bodyPr anchor="ctr">
            <a:normAutofit/>
          </a:bodyPr>
          <a:lstStyle/>
          <a:p>
            <a:r>
              <a:rPr lang="en-SE" dirty="0"/>
              <a:t>Facebook and political influence</a:t>
            </a:r>
          </a:p>
        </p:txBody>
      </p:sp>
    </p:spTree>
    <p:extLst>
      <p:ext uri="{BB962C8B-B14F-4D97-AF65-F5344CB8AC3E}">
        <p14:creationId xmlns:p14="http://schemas.microsoft.com/office/powerpoint/2010/main" val="1025050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4122BEBB-B313-B142-A6AD-2A5A30F8F40C}"/>
              </a:ext>
            </a:extLst>
          </p:cNvPr>
          <p:cNvGraphicFramePr>
            <a:graphicFrameLocks noGrp="1"/>
          </p:cNvGraphicFramePr>
          <p:nvPr>
            <p:ph sz="half" idx="1"/>
            <p:extLst>
              <p:ext uri="{D42A27DB-BD31-4B8C-83A1-F6EECF244321}">
                <p14:modId xmlns:p14="http://schemas.microsoft.com/office/powerpoint/2010/main" val="2855797370"/>
              </p:ext>
            </p:extLst>
          </p:nvPr>
        </p:nvGraphicFramePr>
        <p:xfrm>
          <a:off x="330201" y="627534"/>
          <a:ext cx="8483598" cy="3388360"/>
        </p:xfrm>
        <a:graphic>
          <a:graphicData uri="http://schemas.openxmlformats.org/drawingml/2006/table">
            <a:tbl>
              <a:tblPr firstRow="1" bandRow="1">
                <a:tableStyleId>{74C1A8A3-306A-4EB7-A6B1-4F7E0EB9C5D6}</a:tableStyleId>
              </a:tblPr>
              <a:tblGrid>
                <a:gridCol w="3017663">
                  <a:extLst>
                    <a:ext uri="{9D8B030D-6E8A-4147-A177-3AD203B41FA5}">
                      <a16:colId xmlns:a16="http://schemas.microsoft.com/office/drawing/2014/main" val="1047334402"/>
                    </a:ext>
                  </a:extLst>
                </a:gridCol>
                <a:gridCol w="1872208">
                  <a:extLst>
                    <a:ext uri="{9D8B030D-6E8A-4147-A177-3AD203B41FA5}">
                      <a16:colId xmlns:a16="http://schemas.microsoft.com/office/drawing/2014/main" val="2348789627"/>
                    </a:ext>
                  </a:extLst>
                </a:gridCol>
                <a:gridCol w="3593727">
                  <a:extLst>
                    <a:ext uri="{9D8B030D-6E8A-4147-A177-3AD203B41FA5}">
                      <a16:colId xmlns:a16="http://schemas.microsoft.com/office/drawing/2014/main" val="3116883649"/>
                    </a:ext>
                  </a:extLst>
                </a:gridCol>
              </a:tblGrid>
              <a:tr h="370840">
                <a:tc>
                  <a:txBody>
                    <a:bodyPr/>
                    <a:lstStyle/>
                    <a:p>
                      <a:r>
                        <a:rPr lang="en-SE" dirty="0"/>
                        <a:t>Goal</a:t>
                      </a:r>
                    </a:p>
                  </a:txBody>
                  <a:tcPr/>
                </a:tc>
                <a:tc>
                  <a:txBody>
                    <a:bodyPr/>
                    <a:lstStyle/>
                    <a:p>
                      <a:r>
                        <a:rPr lang="en-SE" dirty="0"/>
                        <a:t>Implementation</a:t>
                      </a:r>
                    </a:p>
                  </a:txBody>
                  <a:tcPr/>
                </a:tc>
                <a:tc>
                  <a:txBody>
                    <a:bodyPr/>
                    <a:lstStyle/>
                    <a:p>
                      <a:r>
                        <a:rPr lang="en-SE" dirty="0"/>
                        <a:t>Unintented effects</a:t>
                      </a:r>
                    </a:p>
                  </a:txBody>
                  <a:tcPr/>
                </a:tc>
                <a:extLst>
                  <a:ext uri="{0D108BD9-81ED-4DB2-BD59-A6C34878D82A}">
                    <a16:rowId xmlns:a16="http://schemas.microsoft.com/office/drawing/2014/main" val="4207386359"/>
                  </a:ext>
                </a:extLst>
              </a:tr>
              <a:tr h="370840">
                <a:tc>
                  <a:txBody>
                    <a:bodyPr/>
                    <a:lstStyle/>
                    <a:p>
                      <a:r>
                        <a:rPr lang="en-SE" dirty="0"/>
                        <a:t>Helping people find private, cheap accomodation during vacations</a:t>
                      </a:r>
                    </a:p>
                  </a:txBody>
                  <a:tcPr/>
                </a:tc>
                <a:tc>
                  <a:txBody>
                    <a:bodyPr/>
                    <a:lstStyle/>
                    <a:p>
                      <a:r>
                        <a:rPr lang="en-SE" dirty="0"/>
                        <a:t>AirBnB</a:t>
                      </a:r>
                    </a:p>
                  </a:txBody>
                  <a:tcPr/>
                </a:tc>
                <a:tc>
                  <a:txBody>
                    <a:bodyPr/>
                    <a:lstStyle/>
                    <a:p>
                      <a:r>
                        <a:rPr lang="en-SE" dirty="0"/>
                        <a:t>Depopulated city centres, black market for hotels</a:t>
                      </a:r>
                    </a:p>
                  </a:txBody>
                  <a:tcPr/>
                </a:tc>
                <a:extLst>
                  <a:ext uri="{0D108BD9-81ED-4DB2-BD59-A6C34878D82A}">
                    <a16:rowId xmlns:a16="http://schemas.microsoft.com/office/drawing/2014/main" val="3584503170"/>
                  </a:ext>
                </a:extLst>
              </a:tr>
              <a:tr h="370840">
                <a:tc>
                  <a:txBody>
                    <a:bodyPr/>
                    <a:lstStyle/>
                    <a:p>
                      <a:r>
                        <a:rPr lang="en-SE" dirty="0"/>
                        <a:t>Democratize currency</a:t>
                      </a:r>
                    </a:p>
                  </a:txBody>
                  <a:tcPr/>
                </a:tc>
                <a:tc>
                  <a:txBody>
                    <a:bodyPr/>
                    <a:lstStyle/>
                    <a:p>
                      <a:r>
                        <a:rPr lang="en-SE" dirty="0"/>
                        <a:t>Bitcoin</a:t>
                      </a:r>
                    </a:p>
                  </a:txBody>
                  <a:tcPr/>
                </a:tc>
                <a:tc>
                  <a:txBody>
                    <a:bodyPr/>
                    <a:lstStyle/>
                    <a:p>
                      <a:r>
                        <a:rPr lang="en-SE" dirty="0"/>
                        <a:t>Boon for criminal transactions, stimulating fraud, enormous energy consumption</a:t>
                      </a:r>
                    </a:p>
                  </a:txBody>
                  <a:tcPr/>
                </a:tc>
                <a:extLst>
                  <a:ext uri="{0D108BD9-81ED-4DB2-BD59-A6C34878D82A}">
                    <a16:rowId xmlns:a16="http://schemas.microsoft.com/office/drawing/2014/main" val="151226022"/>
                  </a:ext>
                </a:extLst>
              </a:tr>
              <a:tr h="370840">
                <a:tc>
                  <a:txBody>
                    <a:bodyPr/>
                    <a:lstStyle/>
                    <a:p>
                      <a:r>
                        <a:rPr lang="en-SE" dirty="0"/>
                        <a:t>Improve social networks in a world where people move away from each other</a:t>
                      </a:r>
                    </a:p>
                  </a:txBody>
                  <a:tcPr/>
                </a:tc>
                <a:tc>
                  <a:txBody>
                    <a:bodyPr/>
                    <a:lstStyle/>
                    <a:p>
                      <a:r>
                        <a:rPr lang="en-SE" dirty="0"/>
                        <a:t>Facebook</a:t>
                      </a:r>
                    </a:p>
                  </a:txBody>
                  <a:tcPr/>
                </a:tc>
                <a:tc>
                  <a:txBody>
                    <a:bodyPr/>
                    <a:lstStyle/>
                    <a:p>
                      <a:r>
                        <a:rPr lang="en-SE" dirty="0"/>
                        <a:t>Loss of trust, skewed worldview as Facebook harvets information and uses it to alter our perception of reality</a:t>
                      </a:r>
                    </a:p>
                  </a:txBody>
                  <a:tcPr/>
                </a:tc>
                <a:extLst>
                  <a:ext uri="{0D108BD9-81ED-4DB2-BD59-A6C34878D82A}">
                    <a16:rowId xmlns:a16="http://schemas.microsoft.com/office/drawing/2014/main" val="4269313000"/>
                  </a:ext>
                </a:extLst>
              </a:tr>
            </a:tbl>
          </a:graphicData>
        </a:graphic>
      </p:graphicFrame>
    </p:spTree>
    <p:extLst>
      <p:ext uri="{BB962C8B-B14F-4D97-AF65-F5344CB8AC3E}">
        <p14:creationId xmlns:p14="http://schemas.microsoft.com/office/powerpoint/2010/main" val="2347616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1E2515F-BA51-CD40-897E-101018311D06}"/>
              </a:ext>
            </a:extLst>
          </p:cNvPr>
          <p:cNvSpPr>
            <a:spLocks noGrp="1"/>
          </p:cNvSpPr>
          <p:nvPr>
            <p:ph type="title"/>
          </p:nvPr>
        </p:nvSpPr>
        <p:spPr>
          <a:xfrm>
            <a:off x="323848" y="915566"/>
            <a:ext cx="8496300" cy="904799"/>
          </a:xfrm>
        </p:spPr>
        <p:txBody>
          <a:bodyPr>
            <a:normAutofit fontScale="90000"/>
          </a:bodyPr>
          <a:lstStyle/>
          <a:p>
            <a:pPr algn="l"/>
            <a:r>
              <a:rPr lang="en-SE" dirty="0"/>
              <a:t>These effects are the direct consequences </a:t>
            </a:r>
            <a:br>
              <a:rPr lang="en-SE" dirty="0"/>
            </a:br>
            <a:r>
              <a:rPr lang="en-SE" dirty="0"/>
              <a:t>of design choices in development</a:t>
            </a:r>
          </a:p>
        </p:txBody>
      </p:sp>
      <p:sp>
        <p:nvSpPr>
          <p:cNvPr id="6" name="TextBox 5">
            <a:extLst>
              <a:ext uri="{FF2B5EF4-FFF2-40B4-BE49-F238E27FC236}">
                <a16:creationId xmlns:a16="http://schemas.microsoft.com/office/drawing/2014/main" id="{98BD3039-9230-6141-8977-FF76E980AACC}"/>
              </a:ext>
            </a:extLst>
          </p:cNvPr>
          <p:cNvSpPr txBox="1"/>
          <p:nvPr/>
        </p:nvSpPr>
        <p:spPr>
          <a:xfrm>
            <a:off x="1763688" y="2283718"/>
            <a:ext cx="6742551" cy="1384995"/>
          </a:xfrm>
          <a:prstGeom prst="rect">
            <a:avLst/>
          </a:prstGeom>
          <a:noFill/>
        </p:spPr>
        <p:txBody>
          <a:bodyPr wrap="none" rtlCol="0">
            <a:spAutoFit/>
          </a:bodyPr>
          <a:lstStyle/>
          <a:p>
            <a:pPr algn="r"/>
            <a:r>
              <a:rPr lang="en-SE" sz="2800" dirty="0"/>
              <a:t>Why do developers make these choices?</a:t>
            </a:r>
          </a:p>
          <a:p>
            <a:pPr algn="r"/>
            <a:r>
              <a:rPr lang="en-SE" sz="2800" dirty="0"/>
              <a:t>Who is affected?</a:t>
            </a:r>
          </a:p>
          <a:p>
            <a:pPr algn="r"/>
            <a:r>
              <a:rPr lang="en-SE" sz="2800" dirty="0"/>
              <a:t>Does it matter?</a:t>
            </a:r>
          </a:p>
        </p:txBody>
      </p:sp>
    </p:spTree>
    <p:extLst>
      <p:ext uri="{BB962C8B-B14F-4D97-AF65-F5344CB8AC3E}">
        <p14:creationId xmlns:p14="http://schemas.microsoft.com/office/powerpoint/2010/main" val="3145946735"/>
      </p:ext>
    </p:extLst>
  </p:cSld>
  <p:clrMapOvr>
    <a:masterClrMapping/>
  </p:clrMapOvr>
</p:sld>
</file>

<file path=ppt/theme/theme1.xml><?xml version="1.0" encoding="utf-8"?>
<a:theme xmlns:a="http://schemas.openxmlformats.org/drawingml/2006/main" name="12-4086 LTU powerpointmall">
  <a:themeElements>
    <a:clrScheme name="LTU 2020">
      <a:dk1>
        <a:srgbClr val="032040"/>
      </a:dk1>
      <a:lt1>
        <a:sysClr val="window" lastClr="FFFFFF"/>
      </a:lt1>
      <a:dk2>
        <a:srgbClr val="17416F"/>
      </a:dk2>
      <a:lt2>
        <a:srgbClr val="E2EEF7"/>
      </a:lt2>
      <a:accent1>
        <a:srgbClr val="286BBD"/>
      </a:accent1>
      <a:accent2>
        <a:srgbClr val="89A5BD"/>
      </a:accent2>
      <a:accent3>
        <a:srgbClr val="17416F"/>
      </a:accent3>
      <a:accent4>
        <a:srgbClr val="E2EEF7"/>
      </a:accent4>
      <a:accent5>
        <a:srgbClr val="0C4E95"/>
      </a:accent5>
      <a:accent6>
        <a:srgbClr val="032040"/>
      </a:accent6>
      <a:hlink>
        <a:srgbClr val="286BBD"/>
      </a:hlink>
      <a:folHlink>
        <a:srgbClr val="286BB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9050">
          <a:solidFill>
            <a:schemeClr val="bg2"/>
          </a:solidFill>
        </a:ln>
      </a:spPr>
      <a:bodyPr rtlCol="0" anchor="ctr"/>
      <a:lstStyle>
        <a:defPPr algn="ctr">
          <a:defRPr dirty="0" smtClean="0"/>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ltu_vit_undersvisningsmall_ENG" id="{F1487039-FF6A-8E44-9BFC-FCCA5CB989E6}" vid="{E52D3E03-792E-EB4B-AC8F-D41D0D85F518}"/>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1883</TotalTime>
  <Words>1365</Words>
  <Application>Microsoft Office PowerPoint</Application>
  <PresentationFormat>On-screen Show (16:9)</PresentationFormat>
  <Paragraphs>169</Paragraphs>
  <Slides>39</Slides>
  <Notes>8</Notes>
  <HiddenSlides>0</HiddenSlides>
  <MMClips>0</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12-4086 LTU powerpointmall</vt:lpstr>
      <vt:lpstr>D0020E Projektkurs i Datateknik Sustainable software engineering</vt:lpstr>
      <vt:lpstr>Why do we develop new IT Systems?</vt:lpstr>
      <vt:lpstr>AirBnB – why?</vt:lpstr>
      <vt:lpstr>What if our assumptions about the effects do not hold true? How can we learn?</vt:lpstr>
      <vt:lpstr>AirBnB problems</vt:lpstr>
      <vt:lpstr>PowerPoint Presentation</vt:lpstr>
      <vt:lpstr>Facebook and political influence</vt:lpstr>
      <vt:lpstr>PowerPoint Presentation</vt:lpstr>
      <vt:lpstr>These effects are the direct consequences  of design choices in development</vt:lpstr>
      <vt:lpstr>What goals could or should you  have when changing something?</vt:lpstr>
      <vt:lpstr>PowerPoint Presentation</vt:lpstr>
      <vt:lpstr>Definition of Sustainability</vt:lpstr>
      <vt:lpstr>Three pillars of sustainability</vt:lpstr>
      <vt:lpstr>Software Systems &amp; Sustainability</vt:lpstr>
      <vt:lpstr>Sustainability &amp; Software Systems</vt:lpstr>
      <vt:lpstr>Sustainability in software engineering</vt:lpstr>
      <vt:lpstr>Designing Future Software for Sustainability:  The Karlskrona Manifesto</vt:lpstr>
      <vt:lpstr>Designing Future Software for Sustainability:  The Karlskrona Manifesto</vt:lpstr>
      <vt:lpstr>Designing Future Software for Sustainability:  The Karlskrona Manifesto</vt:lpstr>
      <vt:lpstr>Sustainability in Software Engineering</vt:lpstr>
      <vt:lpstr>Requirements engineering</vt:lpstr>
      <vt:lpstr>PowerPoint Presentation</vt:lpstr>
      <vt:lpstr>Questions for green requirements engineering</vt:lpstr>
      <vt:lpstr>PowerPoint Presentation</vt:lpstr>
      <vt:lpstr>A generic list of sustainability stakeholders</vt:lpstr>
      <vt:lpstr>PowerPoint Presentation</vt:lpstr>
      <vt:lpstr>PowerPoint Presentation</vt:lpstr>
      <vt:lpstr>Sustainability analysis</vt:lpstr>
      <vt:lpstr>Orders of effect</vt:lpstr>
      <vt:lpstr>Rebound effect</vt:lpstr>
      <vt:lpstr>Illustration of rebound effects</vt:lpstr>
      <vt:lpstr>5 dimensions of sustainable design A software engineering perspective</vt:lpstr>
      <vt:lpstr>The Sustainability Awareness Framework</vt:lpstr>
      <vt:lpstr>PowerPoint Presentation</vt:lpstr>
      <vt:lpstr>PowerPoint Presentation</vt:lpstr>
      <vt:lpstr>PowerPoint Presentation</vt:lpstr>
      <vt:lpstr>PowerPoint Presentation</vt:lpstr>
      <vt:lpstr>The SusA Framework workshop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Sustainable software engineering</dc:title>
  <dc:creator>Josef Hallberg</dc:creator>
  <cp:lastModifiedBy>Josef Hallberg</cp:lastModifiedBy>
  <cp:revision>4</cp:revision>
  <cp:lastPrinted>2020-11-12T16:05:26Z</cp:lastPrinted>
  <dcterms:created xsi:type="dcterms:W3CDTF">2020-11-12T10:29:41Z</dcterms:created>
  <dcterms:modified xsi:type="dcterms:W3CDTF">2023-11-16T14:17:55Z</dcterms:modified>
</cp:coreProperties>
</file>

<file path=docProps/thumbnail.jpeg>
</file>